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98" r:id="rId5"/>
    <p:sldId id="283" r:id="rId6"/>
    <p:sldId id="297" r:id="rId7"/>
    <p:sldId id="292" r:id="rId8"/>
    <p:sldId id="284" r:id="rId9"/>
    <p:sldId id="303" r:id="rId10"/>
    <p:sldId id="293" r:id="rId11"/>
    <p:sldId id="299" r:id="rId12"/>
    <p:sldId id="305" r:id="rId13"/>
    <p:sldId id="301" r:id="rId14"/>
    <p:sldId id="300" r:id="rId15"/>
    <p:sldId id="304" r:id="rId16"/>
    <p:sldId id="296" r:id="rId17"/>
    <p:sldId id="30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712" autoAdjust="0"/>
  </p:normalViewPr>
  <p:slideViewPr>
    <p:cSldViewPr snapToGrid="0">
      <p:cViewPr varScale="1">
        <p:scale>
          <a:sx n="83" d="100"/>
          <a:sy n="83" d="100"/>
        </p:scale>
        <p:origin x="1212" y="72"/>
      </p:cViewPr>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2/18/2024</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2/18/2024</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groundworks post is gender neutral, as well as the mission statement. Many people still consider management roles in construction industries to be male dominated.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a:p>
        </p:txBody>
      </p:sp>
    </p:spTree>
    <p:extLst>
      <p:ext uri="{BB962C8B-B14F-4D97-AF65-F5344CB8AC3E}">
        <p14:creationId xmlns:p14="http://schemas.microsoft.com/office/powerpoint/2010/main" val="329365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language in the posting is gender neutral, and the company is showcasing they are compliant with EOE by including the statement, but could do better by using more embracing language. The lack of information regarding how they treat employees in both the posting and mission statement is worrisome to those who are seeking inclusion.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29139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FB626-E421-4C70-3DE5-C8061D0C9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32B04-2799-1DD5-1E6F-346CF30E8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E6D94-8E34-9D88-8EC7-8EA2A26554B3}"/>
              </a:ext>
            </a:extLst>
          </p:cNvPr>
          <p:cNvSpPr>
            <a:spLocks noGrp="1"/>
          </p:cNvSpPr>
          <p:nvPr>
            <p:ph type="body" idx="1"/>
          </p:nvPr>
        </p:nvSpPr>
        <p:spPr/>
        <p:txBody>
          <a:bodyPr/>
          <a:lstStyle/>
          <a:p>
            <a:r>
              <a:rPr lang="en-US" dirty="0"/>
              <a:t>Kroger’s use of key values, allows people to realize they are capable of embracing differences</a:t>
            </a:r>
          </a:p>
        </p:txBody>
      </p:sp>
      <p:sp>
        <p:nvSpPr>
          <p:cNvPr id="4" name="Slide Number Placeholder 3">
            <a:extLst>
              <a:ext uri="{FF2B5EF4-FFF2-40B4-BE49-F238E27FC236}">
                <a16:creationId xmlns:a16="http://schemas.microsoft.com/office/drawing/2014/main" id="{A0246BB1-FFDB-8D72-1174-9A20E12C2A77}"/>
              </a:ext>
            </a:extLst>
          </p:cNvPr>
          <p:cNvSpPr>
            <a:spLocks noGrp="1"/>
          </p:cNvSpPr>
          <p:nvPr>
            <p:ph type="sldNum" sz="quarter" idx="5"/>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3013921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a:lnSpc>
                <a:spcPts val="1000"/>
              </a:lnSpc>
            </a:pPr>
            <a:r>
              <a:rPr lang="en-US" sz="2500" b="1" i="0" spc="-100" baseline="0" noProof="0" dirty="0">
                <a:solidFill>
                  <a:schemeClr val="accent1"/>
                </a:solidFill>
                <a:latin typeface="+mj-lt"/>
              </a:rPr>
              <a:t>TREY</a:t>
            </a:r>
            <a:r>
              <a:rPr lang="en-US" sz="1600" b="1" i="0" spc="-100" baseline="0" noProof="0" dirty="0">
                <a:solidFill>
                  <a:schemeClr val="accent1"/>
                </a:solidFill>
                <a:latin typeface="+mj-lt"/>
              </a:rPr>
              <a:t> </a:t>
            </a:r>
            <a:br>
              <a:rPr lang="en-US" sz="1600" b="1" i="0" spc="-100" baseline="0" noProof="0" dirty="0">
                <a:solidFill>
                  <a:schemeClr val="accent1"/>
                </a:solidFill>
                <a:latin typeface="+mj-lt"/>
              </a:rPr>
            </a:br>
            <a:r>
              <a:rPr lang="en-US" sz="1200" b="0" i="0" spc="140" baseline="0" noProof="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www.thekrogerco.com/about-kroger/" TargetMode="External"/><Relationship Id="rId4" Type="http://schemas.openxmlformats.org/officeDocument/2006/relationships/hyperlink" Target="https://www.ziprecruiter.com/c/Kroger/Job/Grocery-Manager/-in-Richmond,VA?jid=10fad2ac59232c8d&amp;utm_campaign=google_jobs_apply&amp;utm_source=google_jobs_apply&amp;utm_medium=organic"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8.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s://groundworks.wd1.myworkdayjobs.com/en-US/Groundworks/job/General-Manager_JR104578-1" TargetMode="External"/><Relationship Id="rId7" Type="http://schemas.openxmlformats.org/officeDocument/2006/relationships/hyperlink" Target="https://www.ziprecruiter.com/c/Kroger/Job/Grocery-Manager/-in-Richmond,VA?jid=10fad2ac59232c8d&amp;utm_campaign=google_jobs_apply&amp;utm_source=google_jobs_apply&amp;utm_medium=organic" TargetMode="External"/><Relationship Id="rId2" Type="http://schemas.openxmlformats.org/officeDocument/2006/relationships/hyperlink" Target="https://www.groundworks.com/about-us/mission/" TargetMode="External"/><Relationship Id="rId1" Type="http://schemas.openxmlformats.org/officeDocument/2006/relationships/slideLayout" Target="../slideLayouts/slideLayout15.xml"/><Relationship Id="rId6" Type="http://schemas.openxmlformats.org/officeDocument/2006/relationships/hyperlink" Target="https://www.thekrogerco.com/about-kroger/" TargetMode="External"/><Relationship Id="rId5" Type="http://schemas.openxmlformats.org/officeDocument/2006/relationships/hyperlink" Target="https://www.ziprecruiter.com/c/SafeStreets/Job/Qualifying-Manager/-in-Garner,NC?jid=c985ed582d2a2c0b&amp;utm_campaign=google_jobs_apply&amp;utm_source=google_jobs_apply&amp;utm_medium=organic" TargetMode="External"/><Relationship Id="rId4" Type="http://schemas.openxmlformats.org/officeDocument/2006/relationships/hyperlink" Target="https://www.safestreets.com/about-u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s://www.groundworks.com/about-us/mission/" TargetMode="External"/><Relationship Id="rId4" Type="http://schemas.openxmlformats.org/officeDocument/2006/relationships/hyperlink" Target="https://groundworks.wd1.myworkdayjobs.com/en-US/Groundworks/job/General-Manager_JR104578-1"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www.safestreets.com/about-us/" TargetMode="External"/><Relationship Id="rId4" Type="http://schemas.openxmlformats.org/officeDocument/2006/relationships/hyperlink" Target="https://www.ziprecruiter.com/c/SafeStreets/Job/Qualifying-Manager/-in-Garner,NC?jid=c985ed582d2a2c0b&amp;utm_campaign=google_jobs_apply&amp;utm_source=google_jobs_apply&amp;utm_medium=organic"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Hands coming together in circle">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200400" y="2811053"/>
            <a:ext cx="8991600" cy="1261295"/>
          </a:xfrm>
        </p:spPr>
        <p:txBody>
          <a:bodyPr/>
          <a:lstStyle/>
          <a:p>
            <a:r>
              <a:rPr lang="en-US" dirty="0"/>
              <a:t>Encouraging Difference</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3200400" y="4061039"/>
            <a:ext cx="6580188" cy="580921"/>
          </a:xfrm>
        </p:spPr>
        <p:txBody>
          <a:bodyPr/>
          <a:lstStyle/>
          <a:p>
            <a:r>
              <a:rPr lang="en-US" dirty="0"/>
              <a:t>Through Communication Training</a:t>
            </a:r>
          </a:p>
        </p:txBody>
      </p:sp>
      <p:sp>
        <p:nvSpPr>
          <p:cNvPr id="51" name="TextBox 50">
            <a:extLst>
              <a:ext uri="{FF2B5EF4-FFF2-40B4-BE49-F238E27FC236}">
                <a16:creationId xmlns:a16="http://schemas.microsoft.com/office/drawing/2014/main" id="{66C1DE0A-7865-466B-B5D7-781C92357026}"/>
              </a:ext>
            </a:extLst>
          </p:cNvPr>
          <p:cNvSpPr txBox="1"/>
          <p:nvPr/>
        </p:nvSpPr>
        <p:spPr>
          <a:xfrm>
            <a:off x="10284923" y="4305920"/>
            <a:ext cx="1402741" cy="266149"/>
          </a:xfrm>
          <a:prstGeom prst="rect">
            <a:avLst/>
          </a:prstGeom>
          <a:noFill/>
        </p:spPr>
        <p:txBody>
          <a:bodyPr wrap="square" tIns="108000" bIns="0" rtlCol="0" anchor="ctr">
            <a:spAutoFit/>
          </a:bodyPr>
          <a:lstStyle/>
          <a:p>
            <a:pPr algn="ctr">
              <a:lnSpc>
                <a:spcPts val="1000"/>
              </a:lnSpc>
            </a:pPr>
            <a:r>
              <a:rPr lang="en-US" sz="1600" b="1" i="0" spc="-100" baseline="0" dirty="0">
                <a:solidFill>
                  <a:schemeClr val="tx1">
                    <a:lumMod val="75000"/>
                    <a:lumOff val="25000"/>
                  </a:schemeClr>
                </a:solidFill>
                <a:latin typeface="+mj-lt"/>
              </a:rPr>
              <a:t>Jessica Siller</a:t>
            </a:r>
            <a:endParaRPr lang="en-US" sz="1600" b="0" i="0" spc="140" baseline="0" dirty="0">
              <a:solidFill>
                <a:schemeClr val="tx1">
                  <a:lumMod val="75000"/>
                  <a:lumOff val="25000"/>
                </a:schemeClr>
              </a:solidFill>
              <a:latin typeface="+mj-lt"/>
            </a:endParaRP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2244E-38A8-5B33-53DA-4E530E8A29CE}"/>
            </a:ext>
          </a:extLst>
        </p:cNvPr>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5BC570EF-6EAD-2AA8-09BB-C4BD681CE2C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05EA474-CD4A-C37C-7CB4-B2076C3741D5}"/>
              </a:ext>
            </a:extLst>
          </p:cNvPr>
          <p:cNvSpPr>
            <a:spLocks noGrp="1"/>
          </p:cNvSpPr>
          <p:nvPr>
            <p:ph type="ctrTitle"/>
          </p:nvPr>
        </p:nvSpPr>
        <p:spPr/>
        <p:txBody>
          <a:bodyPr/>
          <a:lstStyle/>
          <a:p>
            <a:r>
              <a:rPr lang="en-US" dirty="0"/>
              <a:t>Kroger</a:t>
            </a:r>
          </a:p>
        </p:txBody>
      </p:sp>
      <p:sp>
        <p:nvSpPr>
          <p:cNvPr id="14" name="Text Placeholder 13">
            <a:extLst>
              <a:ext uri="{FF2B5EF4-FFF2-40B4-BE49-F238E27FC236}">
                <a16:creationId xmlns:a16="http://schemas.microsoft.com/office/drawing/2014/main" id="{CD798344-616B-FC2B-FE72-882915E10B34}"/>
              </a:ext>
            </a:extLst>
          </p:cNvPr>
          <p:cNvSpPr>
            <a:spLocks noGrp="1"/>
          </p:cNvSpPr>
          <p:nvPr>
            <p:ph type="body" sz="quarter" idx="13"/>
          </p:nvPr>
        </p:nvSpPr>
        <p:spPr/>
        <p:txBody>
          <a:bodyPr/>
          <a:lstStyle/>
          <a:p>
            <a:r>
              <a:rPr lang="en-US" dirty="0"/>
              <a:t>Management Job Posting</a:t>
            </a:r>
          </a:p>
        </p:txBody>
      </p:sp>
      <p:sp>
        <p:nvSpPr>
          <p:cNvPr id="5" name="Slide Number Placeholder 4">
            <a:extLst>
              <a:ext uri="{FF2B5EF4-FFF2-40B4-BE49-F238E27FC236}">
                <a16:creationId xmlns:a16="http://schemas.microsoft.com/office/drawing/2014/main" id="{A767EFCC-CE85-F32A-7540-F5AA3C6D421B}"/>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10</a:t>
            </a:fld>
            <a:endParaRPr lang="en-US" dirty="0"/>
          </a:p>
        </p:txBody>
      </p:sp>
      <p:sp>
        <p:nvSpPr>
          <p:cNvPr id="2" name="Rectangle 1">
            <a:extLst>
              <a:ext uri="{FF2B5EF4-FFF2-40B4-BE49-F238E27FC236}">
                <a16:creationId xmlns:a16="http://schemas.microsoft.com/office/drawing/2014/main" id="{D15786A1-08B2-E2C3-B9AB-EBEFF2406067}"/>
              </a:ext>
            </a:extLst>
          </p:cNvPr>
          <p:cNvSpPr/>
          <p:nvPr/>
        </p:nvSpPr>
        <p:spPr>
          <a:xfrm>
            <a:off x="10308566" y="6371351"/>
            <a:ext cx="1112808"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Siller</a:t>
            </a:r>
          </a:p>
        </p:txBody>
      </p:sp>
    </p:spTree>
    <p:extLst>
      <p:ext uri="{BB962C8B-B14F-4D97-AF65-F5344CB8AC3E}">
        <p14:creationId xmlns:p14="http://schemas.microsoft.com/office/powerpoint/2010/main" val="3991208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9F140-6AFF-0324-8485-413983F8E8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155EB7-1F81-2EF8-4127-DE366353CFE7}"/>
              </a:ext>
            </a:extLst>
          </p:cNvPr>
          <p:cNvSpPr>
            <a:spLocks noGrp="1"/>
          </p:cNvSpPr>
          <p:nvPr>
            <p:ph type="title"/>
          </p:nvPr>
        </p:nvSpPr>
        <p:spPr/>
        <p:txBody>
          <a:bodyPr/>
          <a:lstStyle/>
          <a:p>
            <a:r>
              <a:rPr lang="en-US" dirty="0"/>
              <a:t>Critical Language Review</a:t>
            </a:r>
          </a:p>
        </p:txBody>
      </p:sp>
      <p:sp>
        <p:nvSpPr>
          <p:cNvPr id="3" name="Text Placeholder 2">
            <a:extLst>
              <a:ext uri="{FF2B5EF4-FFF2-40B4-BE49-F238E27FC236}">
                <a16:creationId xmlns:a16="http://schemas.microsoft.com/office/drawing/2014/main" id="{DC4F0A56-D455-91A7-B8F5-546ECDBEACB2}"/>
              </a:ext>
            </a:extLst>
          </p:cNvPr>
          <p:cNvSpPr>
            <a:spLocks noGrp="1"/>
          </p:cNvSpPr>
          <p:nvPr>
            <p:ph type="body" sz="quarter" idx="32"/>
          </p:nvPr>
        </p:nvSpPr>
        <p:spPr/>
        <p:txBody>
          <a:bodyPr/>
          <a:lstStyle/>
          <a:p>
            <a:r>
              <a:rPr lang="en-US" dirty="0"/>
              <a:t>Kroger used key terms such as embracing, and the core values in the posting.</a:t>
            </a:r>
          </a:p>
        </p:txBody>
      </p:sp>
      <p:sp>
        <p:nvSpPr>
          <p:cNvPr id="12" name="Rectangle 11">
            <a:extLst>
              <a:ext uri="{FF2B5EF4-FFF2-40B4-BE49-F238E27FC236}">
                <a16:creationId xmlns:a16="http://schemas.microsoft.com/office/drawing/2014/main" id="{6DEBD6B2-91C7-E197-AD4C-E8E018243A53}"/>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4" name="Text Placeholder 3">
            <a:extLst>
              <a:ext uri="{FF2B5EF4-FFF2-40B4-BE49-F238E27FC236}">
                <a16:creationId xmlns:a16="http://schemas.microsoft.com/office/drawing/2014/main" id="{710FD14B-7FAD-BA70-9468-91306CE908A5}"/>
              </a:ext>
            </a:extLst>
          </p:cNvPr>
          <p:cNvSpPr>
            <a:spLocks noGrp="1"/>
          </p:cNvSpPr>
          <p:nvPr>
            <p:ph type="body" idx="1"/>
          </p:nvPr>
        </p:nvSpPr>
        <p:spPr>
          <a:xfrm>
            <a:off x="432000" y="2442934"/>
            <a:ext cx="5472000" cy="360000"/>
          </a:xfrm>
        </p:spPr>
        <p:txBody>
          <a:bodyPr/>
          <a:lstStyle/>
          <a:p>
            <a:r>
              <a:rPr lang="en-US" dirty="0"/>
              <a:t>Kroger Values</a:t>
            </a:r>
          </a:p>
        </p:txBody>
      </p:sp>
      <p:sp>
        <p:nvSpPr>
          <p:cNvPr id="5" name="Content Placeholder 4">
            <a:extLst>
              <a:ext uri="{FF2B5EF4-FFF2-40B4-BE49-F238E27FC236}">
                <a16:creationId xmlns:a16="http://schemas.microsoft.com/office/drawing/2014/main" id="{055CCAB1-DD2A-C003-CC09-3D814274F253}"/>
              </a:ext>
            </a:extLst>
          </p:cNvPr>
          <p:cNvSpPr>
            <a:spLocks noGrp="1"/>
          </p:cNvSpPr>
          <p:nvPr>
            <p:ph sz="half" idx="2"/>
          </p:nvPr>
        </p:nvSpPr>
        <p:spPr>
          <a:xfrm>
            <a:off x="432000" y="2950767"/>
            <a:ext cx="5471994" cy="2169873"/>
          </a:xfrm>
        </p:spPr>
        <p:txBody>
          <a:bodyPr/>
          <a:lstStyle/>
          <a:p>
            <a:pPr marL="0" indent="0">
              <a:buNone/>
            </a:pPr>
            <a:r>
              <a:rPr lang="en-US" dirty="0"/>
              <a:t>Honesty</a:t>
            </a:r>
          </a:p>
          <a:p>
            <a:pPr marL="0" indent="0">
              <a:buNone/>
            </a:pPr>
            <a:r>
              <a:rPr lang="en-US" dirty="0"/>
              <a:t>Integrity</a:t>
            </a:r>
          </a:p>
          <a:p>
            <a:pPr marL="0" indent="0">
              <a:buNone/>
            </a:pPr>
            <a:r>
              <a:rPr lang="en-US" dirty="0"/>
              <a:t>Respect</a:t>
            </a:r>
          </a:p>
          <a:p>
            <a:pPr marL="0" indent="0">
              <a:buNone/>
            </a:pPr>
            <a:r>
              <a:rPr lang="en-US" dirty="0"/>
              <a:t>Diversity</a:t>
            </a:r>
          </a:p>
          <a:p>
            <a:pPr marL="0" indent="0">
              <a:buNone/>
            </a:pPr>
            <a:r>
              <a:rPr lang="en-US" dirty="0"/>
              <a:t>Safety</a:t>
            </a:r>
          </a:p>
          <a:p>
            <a:pPr marL="0" indent="0">
              <a:buNone/>
            </a:pPr>
            <a:r>
              <a:rPr lang="en-US" dirty="0"/>
              <a:t>Inclusion</a:t>
            </a:r>
          </a:p>
          <a:p>
            <a:pPr marL="0" indent="0">
              <a:buNone/>
            </a:pPr>
            <a:endParaRPr lang="en-US" dirty="0"/>
          </a:p>
        </p:txBody>
      </p:sp>
      <p:cxnSp>
        <p:nvCxnSpPr>
          <p:cNvPr id="11" name="Straight Connector 10">
            <a:extLst>
              <a:ext uri="{FF2B5EF4-FFF2-40B4-BE49-F238E27FC236}">
                <a16:creationId xmlns:a16="http://schemas.microsoft.com/office/drawing/2014/main" id="{3DFD0FB5-5F79-6CD9-780A-4F58252EC946}"/>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3F5D018-6D6B-B891-ABF6-481B2061A130}"/>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ext Placeholder 5">
            <a:extLst>
              <a:ext uri="{FF2B5EF4-FFF2-40B4-BE49-F238E27FC236}">
                <a16:creationId xmlns:a16="http://schemas.microsoft.com/office/drawing/2014/main" id="{6461B1E4-5B4A-B613-6622-A3162F858D34}"/>
              </a:ext>
            </a:extLst>
          </p:cNvPr>
          <p:cNvSpPr>
            <a:spLocks noGrp="1"/>
          </p:cNvSpPr>
          <p:nvPr>
            <p:ph type="body" sz="quarter" idx="13"/>
          </p:nvPr>
        </p:nvSpPr>
        <p:spPr>
          <a:xfrm>
            <a:off x="6208115" y="2215141"/>
            <a:ext cx="5472000" cy="358775"/>
          </a:xfrm>
        </p:spPr>
        <p:txBody>
          <a:bodyPr/>
          <a:lstStyle/>
          <a:p>
            <a:r>
              <a:rPr lang="en-US" dirty="0"/>
              <a:t>Kroger Job Posting</a:t>
            </a:r>
          </a:p>
        </p:txBody>
      </p:sp>
      <p:sp>
        <p:nvSpPr>
          <p:cNvPr id="8" name="Slide Number Placeholder 7">
            <a:extLst>
              <a:ext uri="{FF2B5EF4-FFF2-40B4-BE49-F238E27FC236}">
                <a16:creationId xmlns:a16="http://schemas.microsoft.com/office/drawing/2014/main" id="{14C387E4-6372-C05E-7793-39E0D76FF0C1}"/>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11</a:t>
            </a:fld>
            <a:endParaRPr lang="en-US" dirty="0"/>
          </a:p>
        </p:txBody>
      </p:sp>
      <p:sp>
        <p:nvSpPr>
          <p:cNvPr id="9" name="Rectangle 8">
            <a:extLst>
              <a:ext uri="{FF2B5EF4-FFF2-40B4-BE49-F238E27FC236}">
                <a16:creationId xmlns:a16="http://schemas.microsoft.com/office/drawing/2014/main" id="{49FB97E6-E96C-D182-05DB-5C3A36189645}"/>
              </a:ext>
            </a:extLst>
          </p:cNvPr>
          <p:cNvSpPr/>
          <p:nvPr/>
        </p:nvSpPr>
        <p:spPr>
          <a:xfrm>
            <a:off x="10351698" y="6371351"/>
            <a:ext cx="1104181"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Siller</a:t>
            </a:r>
          </a:p>
        </p:txBody>
      </p:sp>
      <p:pic>
        <p:nvPicPr>
          <p:cNvPr id="14" name="Picture 13">
            <a:extLst>
              <a:ext uri="{FF2B5EF4-FFF2-40B4-BE49-F238E27FC236}">
                <a16:creationId xmlns:a16="http://schemas.microsoft.com/office/drawing/2014/main" id="{1E5A735F-C560-41B7-EC1F-D3CAD763E669}"/>
              </a:ext>
            </a:extLst>
          </p:cNvPr>
          <p:cNvPicPr>
            <a:picLocks noChangeAspect="1"/>
          </p:cNvPicPr>
          <p:nvPr/>
        </p:nvPicPr>
        <p:blipFill>
          <a:blip r:embed="rId3"/>
          <a:stretch>
            <a:fillRect/>
          </a:stretch>
        </p:blipFill>
        <p:spPr>
          <a:xfrm>
            <a:off x="6095994" y="2826515"/>
            <a:ext cx="5211445" cy="1834920"/>
          </a:xfrm>
          <a:prstGeom prst="rect">
            <a:avLst/>
          </a:prstGeom>
        </p:spPr>
      </p:pic>
      <p:sp>
        <p:nvSpPr>
          <p:cNvPr id="17" name="TextBox 16">
            <a:extLst>
              <a:ext uri="{FF2B5EF4-FFF2-40B4-BE49-F238E27FC236}">
                <a16:creationId xmlns:a16="http://schemas.microsoft.com/office/drawing/2014/main" id="{C6AF418D-3525-E572-660D-F9BA60268BDD}"/>
              </a:ext>
            </a:extLst>
          </p:cNvPr>
          <p:cNvSpPr txBox="1"/>
          <p:nvPr/>
        </p:nvSpPr>
        <p:spPr>
          <a:xfrm>
            <a:off x="431800" y="5294376"/>
            <a:ext cx="4697984" cy="369332"/>
          </a:xfrm>
          <a:prstGeom prst="rect">
            <a:avLst/>
          </a:prstGeom>
          <a:noFill/>
        </p:spPr>
        <p:txBody>
          <a:bodyPr wrap="square" rtlCol="0">
            <a:spAutoFit/>
          </a:bodyPr>
          <a:lstStyle/>
          <a:p>
            <a:r>
              <a:rPr lang="en-US" dirty="0">
                <a:hlinkClick r:id="rId4"/>
              </a:rPr>
              <a:t>Kroger Job Posting</a:t>
            </a:r>
            <a:endParaRPr lang="en-US" dirty="0"/>
          </a:p>
        </p:txBody>
      </p:sp>
      <p:sp>
        <p:nvSpPr>
          <p:cNvPr id="18" name="TextBox 17">
            <a:extLst>
              <a:ext uri="{FF2B5EF4-FFF2-40B4-BE49-F238E27FC236}">
                <a16:creationId xmlns:a16="http://schemas.microsoft.com/office/drawing/2014/main" id="{AAD5C36C-BABC-E2C9-E50F-80AF6DD9EB01}"/>
              </a:ext>
            </a:extLst>
          </p:cNvPr>
          <p:cNvSpPr txBox="1"/>
          <p:nvPr/>
        </p:nvSpPr>
        <p:spPr>
          <a:xfrm>
            <a:off x="431800" y="5733288"/>
            <a:ext cx="4837176" cy="369332"/>
          </a:xfrm>
          <a:prstGeom prst="rect">
            <a:avLst/>
          </a:prstGeom>
          <a:noFill/>
        </p:spPr>
        <p:txBody>
          <a:bodyPr wrap="square" rtlCol="0">
            <a:spAutoFit/>
          </a:bodyPr>
          <a:lstStyle/>
          <a:p>
            <a:r>
              <a:rPr lang="en-US" dirty="0">
                <a:hlinkClick r:id="rId5"/>
              </a:rPr>
              <a:t>Kroger Values</a:t>
            </a:r>
            <a:endParaRPr lang="en-US" dirty="0"/>
          </a:p>
        </p:txBody>
      </p:sp>
    </p:spTree>
    <p:extLst>
      <p:ext uri="{BB962C8B-B14F-4D97-AF65-F5344CB8AC3E}">
        <p14:creationId xmlns:p14="http://schemas.microsoft.com/office/powerpoint/2010/main" val="3729022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F530D-F953-F772-B9A4-11BE59D54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D9631C-426F-2F6E-0DAF-7A672C1001CA}"/>
              </a:ext>
            </a:extLst>
          </p:cNvPr>
          <p:cNvSpPr>
            <a:spLocks noGrp="1"/>
          </p:cNvSpPr>
          <p:nvPr>
            <p:ph type="title"/>
          </p:nvPr>
        </p:nvSpPr>
        <p:spPr/>
        <p:txBody>
          <a:bodyPr/>
          <a:lstStyle/>
          <a:p>
            <a:r>
              <a:rPr lang="en-US" dirty="0"/>
              <a:t>Kroger Culture Analysis</a:t>
            </a:r>
          </a:p>
        </p:txBody>
      </p:sp>
      <p:sp>
        <p:nvSpPr>
          <p:cNvPr id="4" name="Content Placeholder 3">
            <a:extLst>
              <a:ext uri="{FF2B5EF4-FFF2-40B4-BE49-F238E27FC236}">
                <a16:creationId xmlns:a16="http://schemas.microsoft.com/office/drawing/2014/main" id="{1A8F9199-9B14-9786-E673-361985419212}"/>
              </a:ext>
            </a:extLst>
          </p:cNvPr>
          <p:cNvSpPr>
            <a:spLocks noGrp="1"/>
          </p:cNvSpPr>
          <p:nvPr>
            <p:ph sz="half" idx="1"/>
          </p:nvPr>
        </p:nvSpPr>
        <p:spPr/>
        <p:txBody>
          <a:bodyPr/>
          <a:lstStyle/>
          <a:p>
            <a:pPr marL="0" indent="0">
              <a:buNone/>
            </a:pPr>
            <a:r>
              <a:rPr lang="en-US" dirty="0"/>
              <a:t>Corporate Culture Analysis</a:t>
            </a:r>
          </a:p>
          <a:p>
            <a:r>
              <a:rPr lang="en-US" dirty="0"/>
              <a:t>Does the job listing acknowledge difference?</a:t>
            </a:r>
          </a:p>
          <a:p>
            <a:pPr lvl="1"/>
            <a:r>
              <a:rPr lang="en-US" dirty="0"/>
              <a:t>If yes, how so? Is the difference affirmed or discounted in some way?</a:t>
            </a:r>
          </a:p>
          <a:p>
            <a:pPr marL="266700" lvl="1" indent="0">
              <a:buNone/>
            </a:pPr>
            <a:r>
              <a:rPr lang="en-US" dirty="0"/>
              <a:t>Gender neutral terms, provides excellent outline of what leadership qualities they expect.</a:t>
            </a:r>
          </a:p>
          <a:p>
            <a:pPr lvl="1"/>
            <a:r>
              <a:rPr lang="en-US" dirty="0"/>
              <a:t>Does the job listing identify communication practices, standards, or expectations within the organization?</a:t>
            </a:r>
          </a:p>
          <a:p>
            <a:pPr marL="266700" lvl="1" indent="0">
              <a:buNone/>
            </a:pPr>
            <a:r>
              <a:rPr lang="en-US" dirty="0"/>
              <a:t>The listing showcased the communication and leadership expectations of the company. </a:t>
            </a:r>
          </a:p>
          <a:p>
            <a:pPr lvl="1"/>
            <a:r>
              <a:rPr lang="en-US" dirty="0"/>
              <a:t>What does the corporate statement tell a potential worker about the organizational culture or work climate?</a:t>
            </a:r>
          </a:p>
          <a:p>
            <a:pPr marL="266700" lvl="1" indent="0">
              <a:buNone/>
            </a:pPr>
            <a:r>
              <a:rPr lang="en-US" dirty="0"/>
              <a:t>The values of the company are honesty, integrity, respect, diversity, safety and inclusion. The values presented showcase that Kroger is making a valiant effort in ensuring their company is inclusive to all</a:t>
            </a:r>
          </a:p>
          <a:p>
            <a:pPr marL="266700" lvl="1" indent="0">
              <a:buNone/>
            </a:pPr>
            <a:endParaRPr lang="en-US" dirty="0"/>
          </a:p>
        </p:txBody>
      </p:sp>
      <p:sp>
        <p:nvSpPr>
          <p:cNvPr id="5" name="Text Placeholder 4">
            <a:extLst>
              <a:ext uri="{FF2B5EF4-FFF2-40B4-BE49-F238E27FC236}">
                <a16:creationId xmlns:a16="http://schemas.microsoft.com/office/drawing/2014/main" id="{545640E0-2A72-02C3-6631-01697177C392}"/>
              </a:ext>
            </a:extLst>
          </p:cNvPr>
          <p:cNvSpPr>
            <a:spLocks noGrp="1"/>
          </p:cNvSpPr>
          <p:nvPr>
            <p:ph type="body" sz="quarter" idx="12"/>
          </p:nvPr>
        </p:nvSpPr>
        <p:spPr/>
        <p:txBody>
          <a:bodyPr/>
          <a:lstStyle/>
          <a:p>
            <a:pPr marL="0" indent="0">
              <a:buNone/>
            </a:pPr>
            <a:r>
              <a:rPr lang="en-US" dirty="0"/>
              <a:t>Evaluation</a:t>
            </a:r>
          </a:p>
          <a:p>
            <a:r>
              <a:rPr lang="en-US" dirty="0"/>
              <a:t>What highlights or potentially the best-selling points of the job listing?</a:t>
            </a:r>
          </a:p>
          <a:p>
            <a:pPr marL="0" indent="0">
              <a:buNone/>
            </a:pPr>
            <a:r>
              <a:rPr lang="en-US" dirty="0"/>
              <a:t>The job listing clearly outlines the expectations and leadership qualities they are looking for. </a:t>
            </a:r>
          </a:p>
          <a:p>
            <a:r>
              <a:rPr lang="en-US" dirty="0"/>
              <a:t>Suggested Revisions</a:t>
            </a:r>
          </a:p>
          <a:p>
            <a:pPr marL="0" indent="0">
              <a:buNone/>
            </a:pPr>
            <a:r>
              <a:rPr lang="en-US" dirty="0"/>
              <a:t>Expand upon what “effective communication skills” means. </a:t>
            </a:r>
          </a:p>
        </p:txBody>
      </p:sp>
      <p:sp>
        <p:nvSpPr>
          <p:cNvPr id="7" name="Slide Number Placeholder 6">
            <a:extLst>
              <a:ext uri="{FF2B5EF4-FFF2-40B4-BE49-F238E27FC236}">
                <a16:creationId xmlns:a16="http://schemas.microsoft.com/office/drawing/2014/main" id="{92C6D250-828E-E6D2-D183-C7EF130074C8}"/>
              </a:ext>
            </a:extLst>
          </p:cNvPr>
          <p:cNvSpPr>
            <a:spLocks noGrp="1"/>
          </p:cNvSpPr>
          <p:nvPr>
            <p:ph type="sldNum" sz="quarter" idx="33"/>
          </p:nvPr>
        </p:nvSpPr>
        <p:spPr/>
        <p:txBody>
          <a:bodyPr/>
          <a:lstStyle/>
          <a:p>
            <a:fld id="{19B51A1E-902D-48AF-9020-955120F399B6}" type="slidenum">
              <a:rPr lang="en-US" noProof="0" smtClean="0"/>
              <a:pPr/>
              <a:t>12</a:t>
            </a:fld>
            <a:endParaRPr lang="en-US" noProof="0" dirty="0"/>
          </a:p>
        </p:txBody>
      </p:sp>
      <p:sp>
        <p:nvSpPr>
          <p:cNvPr id="8" name="Rectangle 7">
            <a:extLst>
              <a:ext uri="{FF2B5EF4-FFF2-40B4-BE49-F238E27FC236}">
                <a16:creationId xmlns:a16="http://schemas.microsoft.com/office/drawing/2014/main" id="{6E8B6531-FA49-0F90-92D7-AB50906AB198}"/>
              </a:ext>
            </a:extLst>
          </p:cNvPr>
          <p:cNvSpPr/>
          <p:nvPr/>
        </p:nvSpPr>
        <p:spPr>
          <a:xfrm>
            <a:off x="10347767" y="6371351"/>
            <a:ext cx="1030147"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Siller</a:t>
            </a:r>
          </a:p>
        </p:txBody>
      </p:sp>
      <p:pic>
        <p:nvPicPr>
          <p:cNvPr id="3" name="Kroger">
            <a:hlinkClick r:id="" action="ppaction://media"/>
            <a:extLst>
              <a:ext uri="{FF2B5EF4-FFF2-40B4-BE49-F238E27FC236}">
                <a16:creationId xmlns:a16="http://schemas.microsoft.com/office/drawing/2014/main" id="{051A63D3-9909-2232-4789-2BBF7D6EBD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6343" y="5041950"/>
            <a:ext cx="609600" cy="609600"/>
          </a:xfrm>
          <a:prstGeom prst="rect">
            <a:avLst/>
          </a:prstGeom>
        </p:spPr>
      </p:pic>
    </p:spTree>
    <p:extLst>
      <p:ext uri="{BB962C8B-B14F-4D97-AF65-F5344CB8AC3E}">
        <p14:creationId xmlns:p14="http://schemas.microsoft.com/office/powerpoint/2010/main" val="210408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hand clapping">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0" y="26987"/>
            <a:ext cx="9780102" cy="6804025"/>
          </a:xfrm>
        </p:spPr>
      </p:pic>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a16="http://schemas.microsoft.com/office/drawing/2014/main" id="{60828E04-9C2A-4859-8050-C2DF67A249CB}"/>
              </a:ext>
            </a:extLst>
          </p:cNvPr>
          <p:cNvSpPr>
            <a:spLocks noGrp="1"/>
          </p:cNvSpPr>
          <p:nvPr>
            <p:ph type="body" sz="quarter" idx="15"/>
          </p:nvPr>
        </p:nvSpPr>
        <p:spPr>
          <a:solidFill>
            <a:schemeClr val="tx1">
              <a:lumMod val="75000"/>
              <a:lumOff val="25000"/>
            </a:schemeClr>
          </a:solidFill>
        </p:spPr>
        <p:txBody>
          <a:bodyPr/>
          <a:lstStyle/>
          <a:p>
            <a:r>
              <a:rPr lang="en-US" dirty="0"/>
              <a:t>Jessica Siller</a:t>
            </a: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85495" y="4006655"/>
            <a:ext cx="218900" cy="218900"/>
          </a:xfrm>
          <a:prstGeom prst="rect">
            <a:avLst/>
          </a:prstGeom>
        </p:spPr>
      </p:pic>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a:solidFill>
            <a:schemeClr val="tx1">
              <a:lumMod val="75000"/>
              <a:lumOff val="25000"/>
            </a:schemeClr>
          </a:solidFill>
        </p:spPr>
        <p:txBody>
          <a:bodyPr/>
          <a:lstStyle/>
          <a:p>
            <a:r>
              <a:rPr lang="en-US" dirty="0"/>
              <a:t>Siller.Jessica.b@gmail.com</a:t>
            </a:r>
          </a:p>
        </p:txBody>
      </p:sp>
      <p:pic>
        <p:nvPicPr>
          <p:cNvPr id="9" name="Graphic 8" descr="Envelope" title="Icon Presenter Email">
            <a:extLst>
              <a:ext uri="{FF2B5EF4-FFF2-40B4-BE49-F238E27FC236}">
                <a16:creationId xmlns:a16="http://schemas.microsoft.com/office/drawing/2014/main" id="{773C1382-ACE1-460F-A1B6-AB761A7D2E6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485495" y="4703551"/>
            <a:ext cx="218900" cy="218900"/>
          </a:xfrm>
          <a:prstGeom prst="rect">
            <a:avLst/>
          </a:prstGeom>
        </p:spPr>
      </p:pic>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20"/>
          </p:nvPr>
        </p:nvSpPr>
        <p:spPr>
          <a:solidFill>
            <a:schemeClr val="tx1">
              <a:lumMod val="95000"/>
              <a:lumOff val="5000"/>
            </a:schemeClr>
          </a:solidFill>
        </p:spPr>
        <p:txBody>
          <a:bodyPr/>
          <a:lstStyle/>
          <a:p>
            <a:fld id="{19B51A1E-902D-48AF-9020-955120F399B6}" type="slidenum">
              <a:rPr lang="en-US" smtClean="0"/>
              <a:pPr/>
              <a:t>13</a:t>
            </a:fld>
            <a:endParaRPr lang="en-US" dirty="0"/>
          </a:p>
        </p:txBody>
      </p:sp>
      <p:sp>
        <p:nvSpPr>
          <p:cNvPr id="2" name="Rectangle 1">
            <a:extLst>
              <a:ext uri="{FF2B5EF4-FFF2-40B4-BE49-F238E27FC236}">
                <a16:creationId xmlns:a16="http://schemas.microsoft.com/office/drawing/2014/main" id="{8BDD6600-807A-078B-4F33-B3D1729479D1}"/>
              </a:ext>
            </a:extLst>
          </p:cNvPr>
          <p:cNvSpPr/>
          <p:nvPr/>
        </p:nvSpPr>
        <p:spPr>
          <a:xfrm>
            <a:off x="10369296" y="6371351"/>
            <a:ext cx="999246"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Siller</a:t>
            </a:r>
          </a:p>
        </p:txBody>
      </p:sp>
      <p:pic>
        <p:nvPicPr>
          <p:cNvPr id="13" name="Thank you">
            <a:hlinkClick r:id="" action="ppaction://media"/>
            <a:extLst>
              <a:ext uri="{FF2B5EF4-FFF2-40B4-BE49-F238E27FC236}">
                <a16:creationId xmlns:a16="http://schemas.microsoft.com/office/drawing/2014/main" id="{B97CC3E8-39E5-998D-EAF3-0A7DECAAC7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94795" y="5453429"/>
            <a:ext cx="609600" cy="609600"/>
          </a:xfrm>
          <a:prstGeom prst="rect">
            <a:avLst/>
          </a:prstGeom>
        </p:spPr>
      </p:pic>
    </p:spTree>
    <p:extLst>
      <p:ext uri="{BB962C8B-B14F-4D97-AF65-F5344CB8AC3E}">
        <p14:creationId xmlns:p14="http://schemas.microsoft.com/office/powerpoint/2010/main" val="415367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7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D20AB-B834-CD9E-517E-C409929AE7A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D13ECFD-6839-67A2-4EB8-613E09792188}"/>
              </a:ext>
            </a:extLst>
          </p:cNvPr>
          <p:cNvSpPr>
            <a:spLocks noGrp="1"/>
          </p:cNvSpPr>
          <p:nvPr>
            <p:ph idx="1"/>
          </p:nvPr>
        </p:nvSpPr>
        <p:spPr/>
        <p:txBody>
          <a:bodyPr/>
          <a:lstStyle/>
          <a:p>
            <a:r>
              <a:rPr lang="en-US" b="0" i="0" dirty="0">
                <a:solidFill>
                  <a:srgbClr val="2D3B45"/>
                </a:solidFill>
                <a:effectLst/>
                <a:latin typeface="arial" panose="020B0604020202020204" pitchFamily="34" charset="0"/>
              </a:rPr>
              <a:t>Allen, B. J. (2011) </a:t>
            </a:r>
            <a:r>
              <a:rPr lang="en-US" b="0" i="1" dirty="0">
                <a:solidFill>
                  <a:srgbClr val="2D3B45"/>
                </a:solidFill>
                <a:effectLst/>
                <a:latin typeface="arial" panose="020B0604020202020204" pitchFamily="34" charset="0"/>
              </a:rPr>
              <a:t>Difference matters: Communicating social identity. </a:t>
            </a:r>
            <a:r>
              <a:rPr lang="en-US" b="0" i="0" dirty="0">
                <a:solidFill>
                  <a:srgbClr val="2D3B45"/>
                </a:solidFill>
                <a:effectLst/>
                <a:latin typeface="arial" panose="020B0604020202020204" pitchFamily="34" charset="0"/>
              </a:rPr>
              <a:t>Long Grove, IL: Waveland Press. (2nd Ed.), Chapter 1.</a:t>
            </a:r>
          </a:p>
          <a:p>
            <a:pPr marL="0" indent="0">
              <a:buNone/>
            </a:pPr>
            <a:r>
              <a:rPr lang="en-US" dirty="0">
                <a:solidFill>
                  <a:srgbClr val="2D3B45"/>
                </a:solidFill>
                <a:latin typeface="arial" panose="020B0604020202020204" pitchFamily="34" charset="0"/>
              </a:rPr>
              <a:t>Groundworks: </a:t>
            </a:r>
          </a:p>
          <a:p>
            <a:pPr lvl="1"/>
            <a:r>
              <a:rPr lang="en-US" dirty="0">
                <a:hlinkClick r:id="rId2"/>
              </a:rPr>
              <a:t>https://www.groundworks.com/about-us/mission/</a:t>
            </a:r>
            <a:endParaRPr lang="en-US" dirty="0">
              <a:solidFill>
                <a:srgbClr val="2D3B45"/>
              </a:solidFill>
              <a:latin typeface="arial" panose="020B0604020202020204" pitchFamily="34" charset="0"/>
            </a:endParaRPr>
          </a:p>
          <a:p>
            <a:pPr lvl="1"/>
            <a:r>
              <a:rPr lang="en-US" dirty="0">
                <a:hlinkClick r:id="rId3"/>
              </a:rPr>
              <a:t>https://groundworks.wd1.myworkdayjobs.com/en-US/Groundworks/job/General-Manager_JR104578-1</a:t>
            </a:r>
            <a:endParaRPr lang="en-US" dirty="0">
              <a:solidFill>
                <a:srgbClr val="2D3B45"/>
              </a:solidFill>
              <a:latin typeface="arial" panose="020B0604020202020204" pitchFamily="34" charset="0"/>
            </a:endParaRPr>
          </a:p>
          <a:p>
            <a:pPr marL="266700" lvl="1" indent="0">
              <a:buNone/>
            </a:pPr>
            <a:endParaRPr lang="en-US" dirty="0">
              <a:solidFill>
                <a:srgbClr val="2D3B45"/>
              </a:solidFill>
              <a:latin typeface="arial" panose="020B0604020202020204" pitchFamily="34" charset="0"/>
            </a:endParaRPr>
          </a:p>
          <a:p>
            <a:pPr marL="0" indent="0">
              <a:buNone/>
            </a:pPr>
            <a:r>
              <a:rPr lang="en-US" dirty="0">
                <a:solidFill>
                  <a:srgbClr val="2D3B45"/>
                </a:solidFill>
                <a:latin typeface="arial" panose="020B0604020202020204" pitchFamily="34" charset="0"/>
              </a:rPr>
              <a:t>Safe Streets</a:t>
            </a:r>
          </a:p>
          <a:p>
            <a:pPr lvl="1"/>
            <a:r>
              <a:rPr lang="en-US" dirty="0">
                <a:hlinkClick r:id="rId4"/>
              </a:rPr>
              <a:t>https://www.safestreets.com/about-us/</a:t>
            </a:r>
            <a:endParaRPr lang="en-US" dirty="0"/>
          </a:p>
          <a:p>
            <a:pPr lvl="1"/>
            <a:r>
              <a:rPr lang="en-US" dirty="0">
                <a:hlinkClick r:id="rId5"/>
              </a:rPr>
              <a:t>Safe Streets Job Posting</a:t>
            </a:r>
            <a:endParaRPr lang="en-US" dirty="0"/>
          </a:p>
          <a:p>
            <a:pPr marL="0" indent="0">
              <a:buNone/>
            </a:pPr>
            <a:r>
              <a:rPr lang="en-US" dirty="0">
                <a:solidFill>
                  <a:srgbClr val="2D3B45"/>
                </a:solidFill>
                <a:latin typeface="arial" panose="020B0604020202020204" pitchFamily="34" charset="0"/>
              </a:rPr>
              <a:t>Kroger</a:t>
            </a:r>
          </a:p>
          <a:p>
            <a:pPr marL="266700" lvl="1" indent="0">
              <a:buNone/>
            </a:pPr>
            <a:endParaRPr lang="en-US" dirty="0">
              <a:solidFill>
                <a:srgbClr val="2D3B45"/>
              </a:solidFill>
              <a:latin typeface="arial" panose="020B0604020202020204" pitchFamily="34" charset="0"/>
            </a:endParaRPr>
          </a:p>
          <a:p>
            <a:pPr lvl="1"/>
            <a:r>
              <a:rPr lang="en-US" dirty="0">
                <a:hlinkClick r:id="rId6"/>
              </a:rPr>
              <a:t>https://www.thekrogerco.com/about-kroger/</a:t>
            </a:r>
            <a:endParaRPr lang="en-US" dirty="0"/>
          </a:p>
          <a:p>
            <a:pPr lvl="1"/>
            <a:r>
              <a:rPr lang="en-US" dirty="0">
                <a:hlinkClick r:id="rId7"/>
              </a:rPr>
              <a:t>Kroger Job Posting</a:t>
            </a:r>
            <a:endParaRPr lang="en-US" dirty="0">
              <a:solidFill>
                <a:srgbClr val="2D3B45"/>
              </a:solidFill>
              <a:latin typeface="arial" panose="020B0604020202020204" pitchFamily="34" charset="0"/>
            </a:endParaRPr>
          </a:p>
          <a:p>
            <a:pPr marL="266700" lvl="1" indent="0">
              <a:buNone/>
            </a:pPr>
            <a:endParaRPr lang="en-US" dirty="0">
              <a:solidFill>
                <a:srgbClr val="2D3B45"/>
              </a:solidFill>
              <a:latin typeface="arial" panose="020B0604020202020204" pitchFamily="34" charset="0"/>
            </a:endParaRPr>
          </a:p>
          <a:p>
            <a:pPr marL="266700" lvl="1" indent="0">
              <a:buNone/>
            </a:pPr>
            <a:endParaRPr lang="en-US" dirty="0">
              <a:solidFill>
                <a:srgbClr val="2D3B45"/>
              </a:solidFill>
              <a:latin typeface="arial" panose="020B0604020202020204" pitchFamily="34" charset="0"/>
            </a:endParaRPr>
          </a:p>
          <a:p>
            <a:pPr marL="266700" lvl="1" indent="0">
              <a:buNone/>
            </a:pPr>
            <a:endParaRPr lang="en-US" dirty="0">
              <a:solidFill>
                <a:srgbClr val="2D3B45"/>
              </a:solidFill>
              <a:latin typeface="arial" panose="020B0604020202020204" pitchFamily="34" charset="0"/>
            </a:endParaRPr>
          </a:p>
        </p:txBody>
      </p:sp>
      <p:sp>
        <p:nvSpPr>
          <p:cNvPr id="4" name="Footer Placeholder 3">
            <a:extLst>
              <a:ext uri="{FF2B5EF4-FFF2-40B4-BE49-F238E27FC236}">
                <a16:creationId xmlns:a16="http://schemas.microsoft.com/office/drawing/2014/main" id="{742868EF-B67C-73AF-FCD4-7031AEA4B003}"/>
              </a:ext>
            </a:extLst>
          </p:cNvPr>
          <p:cNvSpPr>
            <a:spLocks noGrp="1"/>
          </p:cNvSpPr>
          <p:nvPr>
            <p:ph type="ftr" sz="quarter" idx="12"/>
          </p:nvPr>
        </p:nvSpPr>
        <p:spPr/>
        <p:txBody>
          <a:bodyPr/>
          <a:lstStyle/>
          <a:p>
            <a:r>
              <a:rPr lang="en-US" noProof="0"/>
              <a:t>Add a footer</a:t>
            </a:r>
            <a:endParaRPr lang="en-US" noProof="0" dirty="0"/>
          </a:p>
        </p:txBody>
      </p:sp>
      <p:sp>
        <p:nvSpPr>
          <p:cNvPr id="5" name="Slide Number Placeholder 4">
            <a:extLst>
              <a:ext uri="{FF2B5EF4-FFF2-40B4-BE49-F238E27FC236}">
                <a16:creationId xmlns:a16="http://schemas.microsoft.com/office/drawing/2014/main" id="{E118D24A-E1DE-C165-E699-AA6735FCAA86}"/>
              </a:ext>
            </a:extLst>
          </p:cNvPr>
          <p:cNvSpPr>
            <a:spLocks noGrp="1"/>
          </p:cNvSpPr>
          <p:nvPr>
            <p:ph type="sldNum" sz="quarter" idx="33"/>
          </p:nvPr>
        </p:nvSpPr>
        <p:spPr/>
        <p:txBody>
          <a:bodyPr/>
          <a:lstStyle/>
          <a:p>
            <a:fld id="{19B51A1E-902D-48AF-9020-955120F399B6}" type="slidenum">
              <a:rPr lang="en-US" noProof="0" smtClean="0"/>
              <a:pPr/>
              <a:t>14</a:t>
            </a:fld>
            <a:endParaRPr lang="en-US" noProof="0" dirty="0"/>
          </a:p>
        </p:txBody>
      </p:sp>
      <p:sp>
        <p:nvSpPr>
          <p:cNvPr id="6" name="Rectangle 5">
            <a:extLst>
              <a:ext uri="{FF2B5EF4-FFF2-40B4-BE49-F238E27FC236}">
                <a16:creationId xmlns:a16="http://schemas.microsoft.com/office/drawing/2014/main" id="{306E1068-9EA5-9001-59BC-A52634E56536}"/>
              </a:ext>
            </a:extLst>
          </p:cNvPr>
          <p:cNvSpPr/>
          <p:nvPr/>
        </p:nvSpPr>
        <p:spPr>
          <a:xfrm>
            <a:off x="10289893" y="6405585"/>
            <a:ext cx="1169043" cy="363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Siller</a:t>
            </a:r>
          </a:p>
        </p:txBody>
      </p:sp>
    </p:spTree>
    <p:extLst>
      <p:ext uri="{BB962C8B-B14F-4D97-AF65-F5344CB8AC3E}">
        <p14:creationId xmlns:p14="http://schemas.microsoft.com/office/powerpoint/2010/main" val="1021169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p:txBody>
          <a:bodyPr/>
          <a:lstStyle/>
          <a:p>
            <a:pPr marL="0" indent="0">
              <a:buNone/>
            </a:pPr>
            <a:r>
              <a:rPr lang="en-US" sz="2800" dirty="0"/>
              <a:t>A more diverse workforce will:</a:t>
            </a:r>
          </a:p>
          <a:p>
            <a:r>
              <a:rPr lang="en-US" dirty="0"/>
              <a:t>Lift morale</a:t>
            </a:r>
          </a:p>
          <a:p>
            <a:r>
              <a:rPr lang="en-US" dirty="0"/>
              <a:t>Enhance Productivity</a:t>
            </a:r>
          </a:p>
          <a:p>
            <a:r>
              <a:rPr lang="en-US" dirty="0"/>
              <a:t>Bring larger access to new portions of the marketplace</a:t>
            </a:r>
          </a:p>
        </p:txBody>
      </p:sp>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a:lstStyle/>
          <a:p>
            <a:r>
              <a:rPr lang="en-US" dirty="0"/>
              <a:t>Why encouraging differences matters</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2</a:t>
            </a:fld>
            <a:endParaRPr lang="en-US" dirty="0"/>
          </a:p>
        </p:txBody>
      </p:sp>
      <p:sp>
        <p:nvSpPr>
          <p:cNvPr id="5" name="Rectangle 4">
            <a:extLst>
              <a:ext uri="{FF2B5EF4-FFF2-40B4-BE49-F238E27FC236}">
                <a16:creationId xmlns:a16="http://schemas.microsoft.com/office/drawing/2014/main" id="{878C25DD-ED2D-0B89-CBB4-3957F90DFC24}"/>
              </a:ext>
            </a:extLst>
          </p:cNvPr>
          <p:cNvSpPr/>
          <p:nvPr/>
        </p:nvSpPr>
        <p:spPr>
          <a:xfrm>
            <a:off x="10282687" y="6371350"/>
            <a:ext cx="1233577" cy="4320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AFAC511C-CF4B-C1AF-364E-046A132A0F19}"/>
              </a:ext>
            </a:extLst>
          </p:cNvPr>
          <p:cNvSpPr txBox="1"/>
          <p:nvPr/>
        </p:nvSpPr>
        <p:spPr>
          <a:xfrm>
            <a:off x="10377256" y="6434018"/>
            <a:ext cx="840584" cy="369332"/>
          </a:xfrm>
          <a:prstGeom prst="rect">
            <a:avLst/>
          </a:prstGeom>
          <a:noFill/>
        </p:spPr>
        <p:txBody>
          <a:bodyPr wrap="square" rtlCol="0">
            <a:spAutoFit/>
          </a:bodyPr>
          <a:lstStyle/>
          <a:p>
            <a:r>
              <a:rPr lang="en-US" dirty="0"/>
              <a:t>Siller</a:t>
            </a:r>
          </a:p>
        </p:txBody>
      </p:sp>
      <p:pic>
        <p:nvPicPr>
          <p:cNvPr id="8" name="Introduction">
            <a:hlinkClick r:id="" action="ppaction://media"/>
            <a:extLst>
              <a:ext uri="{FF2B5EF4-FFF2-40B4-BE49-F238E27FC236}">
                <a16:creationId xmlns:a16="http://schemas.microsoft.com/office/drawing/2014/main" id="{8EBE1AB1-182E-8F3C-7345-E5F29045D1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50542" y="5543309"/>
            <a:ext cx="609600" cy="609600"/>
          </a:xfrm>
          <a:prstGeom prst="rect">
            <a:avLst/>
          </a:prstGeom>
        </p:spPr>
      </p:pic>
    </p:spTree>
    <p:extLst>
      <p:ext uri="{BB962C8B-B14F-4D97-AF65-F5344CB8AC3E}">
        <p14:creationId xmlns:p14="http://schemas.microsoft.com/office/powerpoint/2010/main" val="1329746698"/>
      </p:ext>
    </p:extLst>
  </p:cSld>
  <p:clrMapOvr>
    <a:masterClrMapping/>
  </p:clrMapOvr>
  <mc:AlternateContent xmlns:mc="http://schemas.openxmlformats.org/markup-compatibility/2006">
    <mc:Choice xmlns:p14="http://schemas.microsoft.com/office/powerpoint/2010/main" Requires="p14">
      <p:transition spd="slow" p14:dur="2000" advTm="36832"/>
    </mc:Choice>
    <mc:Fallback>
      <p:transition spd="slow" advTm="36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Hand writing on post-it note">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0" y="-1"/>
            <a:ext cx="6096000" cy="6371351"/>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18060" y="1873345"/>
            <a:ext cx="6641900" cy="1124345"/>
          </a:xfrm>
        </p:spPr>
        <p:txBody>
          <a:bodyPr/>
          <a:lstStyle/>
          <a:p>
            <a:r>
              <a:rPr lang="en-US" dirty="0"/>
              <a:t>Objectives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a:lstStyle/>
          <a:p>
            <a:r>
              <a:rPr lang="en-US" dirty="0"/>
              <a:t>Examining Job Postings with a Critical Eye</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p:txBody>
          <a:bodyPr/>
          <a:lstStyle/>
          <a:p>
            <a:pPr marL="0" indent="0">
              <a:buNone/>
            </a:pPr>
            <a:r>
              <a:rPr lang="en-US" sz="2800" dirty="0"/>
              <a:t>The importance of diversity</a:t>
            </a:r>
          </a:p>
          <a:p>
            <a:r>
              <a:rPr lang="en-US" dirty="0"/>
              <a:t>Critical Review of job posting</a:t>
            </a:r>
          </a:p>
          <a:p>
            <a:r>
              <a:rPr lang="en-US" dirty="0"/>
              <a:t>How the job posting aligns with the company mission statement</a:t>
            </a:r>
          </a:p>
          <a:p>
            <a:r>
              <a:rPr lang="en-US" dirty="0"/>
              <a:t>Do the job posting and mission statement support diversity</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3</a:t>
            </a:fld>
            <a:endParaRPr lang="en-US" dirty="0"/>
          </a:p>
        </p:txBody>
      </p:sp>
      <p:sp>
        <p:nvSpPr>
          <p:cNvPr id="5" name="Rectangle 4">
            <a:extLst>
              <a:ext uri="{FF2B5EF4-FFF2-40B4-BE49-F238E27FC236}">
                <a16:creationId xmlns:a16="http://schemas.microsoft.com/office/drawing/2014/main" id="{FC0F80DF-0A80-DA91-D060-DB81BA315534}"/>
              </a:ext>
            </a:extLst>
          </p:cNvPr>
          <p:cNvSpPr/>
          <p:nvPr/>
        </p:nvSpPr>
        <p:spPr>
          <a:xfrm>
            <a:off x="10308566" y="6371350"/>
            <a:ext cx="1147313"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0E483F-755A-800D-3117-F189291F33DA}"/>
              </a:ext>
            </a:extLst>
          </p:cNvPr>
          <p:cNvSpPr txBox="1"/>
          <p:nvPr/>
        </p:nvSpPr>
        <p:spPr>
          <a:xfrm>
            <a:off x="10174147" y="6371350"/>
            <a:ext cx="1281732" cy="369332"/>
          </a:xfrm>
          <a:prstGeom prst="rect">
            <a:avLst/>
          </a:prstGeom>
          <a:noFill/>
        </p:spPr>
        <p:txBody>
          <a:bodyPr wrap="square" rtlCol="0">
            <a:spAutoFit/>
          </a:bodyPr>
          <a:lstStyle/>
          <a:p>
            <a:pPr algn="ctr"/>
            <a:r>
              <a:rPr lang="en-US" dirty="0"/>
              <a:t>Siller</a:t>
            </a:r>
          </a:p>
        </p:txBody>
      </p:sp>
      <p:pic>
        <p:nvPicPr>
          <p:cNvPr id="8" name="Recorded Sound">
            <a:hlinkClick r:id="" action="ppaction://media"/>
            <a:extLst>
              <a:ext uri="{FF2B5EF4-FFF2-40B4-BE49-F238E27FC236}">
                <a16:creationId xmlns:a16="http://schemas.microsoft.com/office/drawing/2014/main" id="{A4812455-D6F4-9FDA-BC82-144ED9631A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6726" y="5672075"/>
            <a:ext cx="609600" cy="609600"/>
          </a:xfrm>
          <a:prstGeom prst="rect">
            <a:avLst/>
          </a:prstGeom>
        </p:spPr>
      </p:pic>
    </p:spTree>
    <p:extLst>
      <p:ext uri="{BB962C8B-B14F-4D97-AF65-F5344CB8AC3E}">
        <p14:creationId xmlns:p14="http://schemas.microsoft.com/office/powerpoint/2010/main" val="722098795"/>
      </p:ext>
    </p:extLst>
  </p:cSld>
  <p:clrMapOvr>
    <a:masterClrMapping/>
  </p:clrMapOvr>
  <mc:AlternateContent xmlns:mc="http://schemas.openxmlformats.org/markup-compatibility/2006">
    <mc:Choice xmlns:p14="http://schemas.microsoft.com/office/powerpoint/2010/main" Requires="p14">
      <p:transition spd="slow" p14:dur="2000" advTm="27993"/>
    </mc:Choice>
    <mc:Fallback>
      <p:transition spd="slow" advTm="27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a:t>Groundworks</a:t>
            </a: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p:txBody>
          <a:bodyPr/>
          <a:lstStyle/>
          <a:p>
            <a:r>
              <a:rPr lang="en-US" dirty="0"/>
              <a:t>Management Job Posting</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4</a:t>
            </a:fld>
            <a:endParaRPr lang="en-US" dirty="0"/>
          </a:p>
        </p:txBody>
      </p:sp>
      <p:sp>
        <p:nvSpPr>
          <p:cNvPr id="2" name="Rectangle 1">
            <a:extLst>
              <a:ext uri="{FF2B5EF4-FFF2-40B4-BE49-F238E27FC236}">
                <a16:creationId xmlns:a16="http://schemas.microsoft.com/office/drawing/2014/main" id="{05779A9B-4CFD-8139-B653-B524E0ABECAA}"/>
              </a:ext>
            </a:extLst>
          </p:cNvPr>
          <p:cNvSpPr/>
          <p:nvPr/>
        </p:nvSpPr>
        <p:spPr>
          <a:xfrm>
            <a:off x="10308566" y="6371351"/>
            <a:ext cx="1112808"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7FCE1F-FC21-686C-951A-E9D7CA3339DF}"/>
              </a:ext>
            </a:extLst>
          </p:cNvPr>
          <p:cNvSpPr txBox="1"/>
          <p:nvPr/>
        </p:nvSpPr>
        <p:spPr>
          <a:xfrm>
            <a:off x="10185722" y="6371351"/>
            <a:ext cx="1235652" cy="369332"/>
          </a:xfrm>
          <a:prstGeom prst="rect">
            <a:avLst/>
          </a:prstGeom>
          <a:noFill/>
        </p:spPr>
        <p:txBody>
          <a:bodyPr wrap="square" rtlCol="0">
            <a:spAutoFit/>
          </a:bodyPr>
          <a:lstStyle/>
          <a:p>
            <a:pPr algn="ctr"/>
            <a:r>
              <a:rPr lang="en-US" dirty="0"/>
              <a:t>Siller</a:t>
            </a:r>
          </a:p>
        </p:txBody>
      </p:sp>
    </p:spTree>
    <p:extLst>
      <p:ext uri="{BB962C8B-B14F-4D97-AF65-F5344CB8AC3E}">
        <p14:creationId xmlns:p14="http://schemas.microsoft.com/office/powerpoint/2010/main" val="409167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Critical Language Review</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dirty="0"/>
              <a:t>Groundworks presents a gender neutral posting in what they are looking for in a management member. </a:t>
            </a:r>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2000" y="2442934"/>
            <a:ext cx="5472000" cy="360000"/>
          </a:xfrm>
        </p:spPr>
        <p:txBody>
          <a:bodyPr/>
          <a:lstStyle/>
          <a:p>
            <a:r>
              <a:rPr lang="en-US" dirty="0"/>
              <a:t>Mission, Vision, Core Values</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32000" y="2950767"/>
            <a:ext cx="5471994" cy="2725413"/>
          </a:xfrm>
        </p:spPr>
        <p:txBody>
          <a:bodyPr/>
          <a:lstStyle/>
          <a:p>
            <a:pPr marL="0" indent="0">
              <a:buNone/>
            </a:pPr>
            <a:r>
              <a:rPr lang="en-US" dirty="0"/>
              <a:t>To protect, repair, and improve our customers’ greatest asset – their home. </a:t>
            </a:r>
          </a:p>
          <a:p>
            <a:pPr marL="0" indent="0">
              <a:buNone/>
            </a:pPr>
            <a:r>
              <a:rPr lang="en-US" dirty="0"/>
              <a:t>Building the nations leading foundation and water management solutions company.</a:t>
            </a:r>
          </a:p>
          <a:p>
            <a:pPr marL="0" indent="0">
              <a:buNone/>
            </a:pPr>
            <a:r>
              <a:rPr lang="en-US" dirty="0"/>
              <a:t>We work until it’s done right. Build open and honest relationships with communication. Deliver quality through great service. Embrace and drive growth. Everyone puts their boots on the same way. Embrace Meritocracy.</a:t>
            </a:r>
          </a:p>
          <a:p>
            <a:pPr marL="0" indent="0">
              <a:buNone/>
            </a:pPr>
            <a:endParaRPr lang="en-US" dirty="0"/>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299887" y="2263546"/>
            <a:ext cx="5472000" cy="358775"/>
          </a:xfrm>
        </p:spPr>
        <p:txBody>
          <a:bodyPr/>
          <a:lstStyle/>
          <a:p>
            <a:r>
              <a:rPr lang="en-US" dirty="0"/>
              <a:t>Groundworks Job Posting</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5</a:t>
            </a:fld>
            <a:endParaRPr lang="en-US" dirty="0"/>
          </a:p>
        </p:txBody>
      </p:sp>
      <p:sp>
        <p:nvSpPr>
          <p:cNvPr id="9" name="Rectangle 8">
            <a:extLst>
              <a:ext uri="{FF2B5EF4-FFF2-40B4-BE49-F238E27FC236}">
                <a16:creationId xmlns:a16="http://schemas.microsoft.com/office/drawing/2014/main" id="{8DDAA245-BB29-56CF-61AB-6D979A02BA16}"/>
              </a:ext>
            </a:extLst>
          </p:cNvPr>
          <p:cNvSpPr/>
          <p:nvPr/>
        </p:nvSpPr>
        <p:spPr>
          <a:xfrm>
            <a:off x="10351698" y="6371351"/>
            <a:ext cx="1104181"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4AFEE5-AF98-7105-5771-FE94456526BF}"/>
              </a:ext>
            </a:extLst>
          </p:cNvPr>
          <p:cNvPicPr>
            <a:picLocks noChangeAspect="1"/>
          </p:cNvPicPr>
          <p:nvPr/>
        </p:nvPicPr>
        <p:blipFill>
          <a:blip r:embed="rId3"/>
          <a:stretch>
            <a:fillRect/>
          </a:stretch>
        </p:blipFill>
        <p:spPr>
          <a:xfrm>
            <a:off x="6643359" y="2567114"/>
            <a:ext cx="4785055" cy="3603488"/>
          </a:xfrm>
          <a:prstGeom prst="rect">
            <a:avLst/>
          </a:prstGeom>
        </p:spPr>
      </p:pic>
      <p:sp>
        <p:nvSpPr>
          <p:cNvPr id="15" name="TextBox 14">
            <a:extLst>
              <a:ext uri="{FF2B5EF4-FFF2-40B4-BE49-F238E27FC236}">
                <a16:creationId xmlns:a16="http://schemas.microsoft.com/office/drawing/2014/main" id="{B54D6A25-3C91-0321-9293-CCE31BA770AB}"/>
              </a:ext>
            </a:extLst>
          </p:cNvPr>
          <p:cNvSpPr txBox="1"/>
          <p:nvPr/>
        </p:nvSpPr>
        <p:spPr>
          <a:xfrm>
            <a:off x="335900" y="5497924"/>
            <a:ext cx="5664193" cy="369332"/>
          </a:xfrm>
          <a:prstGeom prst="rect">
            <a:avLst/>
          </a:prstGeom>
          <a:noFill/>
        </p:spPr>
        <p:txBody>
          <a:bodyPr wrap="square" rtlCol="0">
            <a:spAutoFit/>
          </a:bodyPr>
          <a:lstStyle/>
          <a:p>
            <a:r>
              <a:rPr lang="en-US" dirty="0">
                <a:hlinkClick r:id="rId4"/>
              </a:rPr>
              <a:t>Groundworks Job Posting</a:t>
            </a:r>
            <a:endParaRPr lang="en-US" dirty="0"/>
          </a:p>
        </p:txBody>
      </p:sp>
      <p:sp>
        <p:nvSpPr>
          <p:cNvPr id="16" name="TextBox 15">
            <a:extLst>
              <a:ext uri="{FF2B5EF4-FFF2-40B4-BE49-F238E27FC236}">
                <a16:creationId xmlns:a16="http://schemas.microsoft.com/office/drawing/2014/main" id="{0B9E11E3-7AFE-171C-087C-7205A81CBB40}"/>
              </a:ext>
            </a:extLst>
          </p:cNvPr>
          <p:cNvSpPr txBox="1"/>
          <p:nvPr/>
        </p:nvSpPr>
        <p:spPr>
          <a:xfrm>
            <a:off x="335900" y="5828423"/>
            <a:ext cx="5472194" cy="369332"/>
          </a:xfrm>
          <a:prstGeom prst="rect">
            <a:avLst/>
          </a:prstGeom>
          <a:noFill/>
        </p:spPr>
        <p:txBody>
          <a:bodyPr wrap="square" rtlCol="0">
            <a:spAutoFit/>
          </a:bodyPr>
          <a:lstStyle/>
          <a:p>
            <a:r>
              <a:rPr lang="en-US" dirty="0">
                <a:hlinkClick r:id="rId5"/>
              </a:rPr>
              <a:t>Groundworks Mission Statement</a:t>
            </a:r>
            <a:endParaRPr lang="en-US" dirty="0"/>
          </a:p>
        </p:txBody>
      </p:sp>
      <p:sp>
        <p:nvSpPr>
          <p:cNvPr id="17" name="TextBox 16">
            <a:extLst>
              <a:ext uri="{FF2B5EF4-FFF2-40B4-BE49-F238E27FC236}">
                <a16:creationId xmlns:a16="http://schemas.microsoft.com/office/drawing/2014/main" id="{5F8A01BA-26C4-D593-4F47-E5552E71D65A}"/>
              </a:ext>
            </a:extLst>
          </p:cNvPr>
          <p:cNvSpPr txBox="1"/>
          <p:nvPr/>
        </p:nvSpPr>
        <p:spPr>
          <a:xfrm>
            <a:off x="10208871" y="6371351"/>
            <a:ext cx="1219543" cy="369332"/>
          </a:xfrm>
          <a:prstGeom prst="rect">
            <a:avLst/>
          </a:prstGeom>
          <a:noFill/>
        </p:spPr>
        <p:txBody>
          <a:bodyPr wrap="square" rtlCol="0">
            <a:spAutoFit/>
          </a:bodyPr>
          <a:lstStyle/>
          <a:p>
            <a:pPr algn="ctr"/>
            <a:r>
              <a:rPr lang="en-US" dirty="0"/>
              <a:t>Siller</a:t>
            </a:r>
          </a:p>
        </p:txBody>
      </p:sp>
    </p:spTree>
    <p:extLst>
      <p:ext uri="{BB962C8B-B14F-4D97-AF65-F5344CB8AC3E}">
        <p14:creationId xmlns:p14="http://schemas.microsoft.com/office/powerpoint/2010/main" val="318883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CF05-0BAC-F965-6F06-960A320F8C70}"/>
              </a:ext>
            </a:extLst>
          </p:cNvPr>
          <p:cNvSpPr>
            <a:spLocks noGrp="1"/>
          </p:cNvSpPr>
          <p:nvPr>
            <p:ph type="title"/>
          </p:nvPr>
        </p:nvSpPr>
        <p:spPr/>
        <p:txBody>
          <a:bodyPr/>
          <a:lstStyle/>
          <a:p>
            <a:r>
              <a:rPr lang="en-US" dirty="0"/>
              <a:t>Groundworks Culture Analysis</a:t>
            </a:r>
          </a:p>
        </p:txBody>
      </p:sp>
      <p:sp>
        <p:nvSpPr>
          <p:cNvPr id="4" name="Content Placeholder 3">
            <a:extLst>
              <a:ext uri="{FF2B5EF4-FFF2-40B4-BE49-F238E27FC236}">
                <a16:creationId xmlns:a16="http://schemas.microsoft.com/office/drawing/2014/main" id="{72571230-2056-B019-1E1F-74B1E4649FCF}"/>
              </a:ext>
            </a:extLst>
          </p:cNvPr>
          <p:cNvSpPr>
            <a:spLocks noGrp="1"/>
          </p:cNvSpPr>
          <p:nvPr>
            <p:ph sz="half" idx="1"/>
          </p:nvPr>
        </p:nvSpPr>
        <p:spPr/>
        <p:txBody>
          <a:bodyPr/>
          <a:lstStyle/>
          <a:p>
            <a:pPr marL="0" indent="0">
              <a:buNone/>
            </a:pPr>
            <a:r>
              <a:rPr lang="en-US" dirty="0"/>
              <a:t>Corporate Culture Analysis</a:t>
            </a:r>
          </a:p>
          <a:p>
            <a:r>
              <a:rPr lang="en-US" dirty="0"/>
              <a:t>Does the job listing acknowledge difference?</a:t>
            </a:r>
          </a:p>
          <a:p>
            <a:pPr lvl="1"/>
            <a:r>
              <a:rPr lang="en-US" dirty="0"/>
              <a:t>If yes, how so? Is the difference affirmed or discounted in some way?</a:t>
            </a:r>
          </a:p>
          <a:p>
            <a:pPr marL="266700" lvl="1" indent="0">
              <a:buNone/>
            </a:pPr>
            <a:r>
              <a:rPr lang="en-US" dirty="0"/>
              <a:t>Difference is embraced by the inclusion of wording such as everyone, and stronger together</a:t>
            </a:r>
          </a:p>
          <a:p>
            <a:pPr lvl="1"/>
            <a:endParaRPr lang="en-US" dirty="0"/>
          </a:p>
          <a:p>
            <a:pPr lvl="1"/>
            <a:r>
              <a:rPr lang="en-US" dirty="0"/>
              <a:t>Does the job listing identify communication practices, standards, or expectations within the organization?</a:t>
            </a:r>
          </a:p>
          <a:p>
            <a:pPr marL="266700" lvl="1" indent="0">
              <a:buNone/>
            </a:pPr>
            <a:r>
              <a:rPr lang="en-US" dirty="0"/>
              <a:t>The job listing does not exhibit the communication practices or expectations of the company. </a:t>
            </a:r>
          </a:p>
          <a:p>
            <a:pPr lvl="1"/>
            <a:endParaRPr lang="en-US" dirty="0"/>
          </a:p>
          <a:p>
            <a:pPr lvl="1"/>
            <a:r>
              <a:rPr lang="en-US" dirty="0"/>
              <a:t>What does the corporate statement tell a potential worker about the organizational culture or work climate?</a:t>
            </a:r>
          </a:p>
          <a:p>
            <a:pPr marL="266700" lvl="1" indent="0">
              <a:buNone/>
            </a:pPr>
            <a:r>
              <a:rPr lang="en-US" dirty="0"/>
              <a:t>The mission, value and core value statements tell the potential worker that communication and differences are embraced. </a:t>
            </a:r>
          </a:p>
        </p:txBody>
      </p:sp>
      <p:sp>
        <p:nvSpPr>
          <p:cNvPr id="5" name="Text Placeholder 4">
            <a:extLst>
              <a:ext uri="{FF2B5EF4-FFF2-40B4-BE49-F238E27FC236}">
                <a16:creationId xmlns:a16="http://schemas.microsoft.com/office/drawing/2014/main" id="{9A8F5A3C-4044-DB17-8C09-DC307C04D96F}"/>
              </a:ext>
            </a:extLst>
          </p:cNvPr>
          <p:cNvSpPr>
            <a:spLocks noGrp="1"/>
          </p:cNvSpPr>
          <p:nvPr>
            <p:ph type="body" sz="quarter" idx="12"/>
          </p:nvPr>
        </p:nvSpPr>
        <p:spPr/>
        <p:txBody>
          <a:bodyPr/>
          <a:lstStyle/>
          <a:p>
            <a:pPr marL="0" indent="0">
              <a:buNone/>
            </a:pPr>
            <a:r>
              <a:rPr lang="en-US" dirty="0"/>
              <a:t>Evaluation</a:t>
            </a:r>
          </a:p>
          <a:p>
            <a:r>
              <a:rPr lang="en-US" dirty="0"/>
              <a:t>What highlights or potentially the best-selling points of the job listing?</a:t>
            </a:r>
          </a:p>
          <a:p>
            <a:pPr marL="0" indent="0">
              <a:buNone/>
            </a:pPr>
            <a:r>
              <a:rPr lang="en-US" dirty="0"/>
              <a:t>The highlight of this job posting is the lack of specified orientation language, gender neutral and open to all who possess the skills sought. </a:t>
            </a:r>
          </a:p>
          <a:p>
            <a:pPr marL="0" indent="0">
              <a:buNone/>
            </a:pPr>
            <a:endParaRPr lang="en-US" dirty="0"/>
          </a:p>
          <a:p>
            <a:r>
              <a:rPr lang="en-US" dirty="0"/>
              <a:t>Suggested Revisions</a:t>
            </a:r>
          </a:p>
          <a:p>
            <a:pPr marL="0" indent="0">
              <a:buNone/>
            </a:pPr>
            <a:r>
              <a:rPr lang="en-US" dirty="0"/>
              <a:t>Less usage of terms such as family, as many markets are moving away from such terminology. </a:t>
            </a:r>
          </a:p>
        </p:txBody>
      </p:sp>
      <p:sp>
        <p:nvSpPr>
          <p:cNvPr id="7" name="Slide Number Placeholder 6">
            <a:extLst>
              <a:ext uri="{FF2B5EF4-FFF2-40B4-BE49-F238E27FC236}">
                <a16:creationId xmlns:a16="http://schemas.microsoft.com/office/drawing/2014/main" id="{7634157D-CCE6-2B65-61E7-D7DB98A53FE3}"/>
              </a:ext>
            </a:extLst>
          </p:cNvPr>
          <p:cNvSpPr>
            <a:spLocks noGrp="1"/>
          </p:cNvSpPr>
          <p:nvPr>
            <p:ph type="sldNum" sz="quarter" idx="33"/>
          </p:nvPr>
        </p:nvSpPr>
        <p:spPr/>
        <p:txBody>
          <a:bodyPr/>
          <a:lstStyle/>
          <a:p>
            <a:fld id="{19B51A1E-902D-48AF-9020-955120F399B6}" type="slidenum">
              <a:rPr lang="en-US" noProof="0" smtClean="0"/>
              <a:pPr/>
              <a:t>6</a:t>
            </a:fld>
            <a:endParaRPr lang="en-US" noProof="0" dirty="0"/>
          </a:p>
        </p:txBody>
      </p:sp>
      <p:sp>
        <p:nvSpPr>
          <p:cNvPr id="8" name="Rectangle 7">
            <a:extLst>
              <a:ext uri="{FF2B5EF4-FFF2-40B4-BE49-F238E27FC236}">
                <a16:creationId xmlns:a16="http://schemas.microsoft.com/office/drawing/2014/main" id="{E8B59F71-BD26-D4E3-98A0-97B0CBEC3458}"/>
              </a:ext>
            </a:extLst>
          </p:cNvPr>
          <p:cNvSpPr/>
          <p:nvPr/>
        </p:nvSpPr>
        <p:spPr>
          <a:xfrm>
            <a:off x="10347767" y="6371351"/>
            <a:ext cx="1030147"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DCDFD39-7B28-57B3-7428-D75833DF52A7}"/>
              </a:ext>
            </a:extLst>
          </p:cNvPr>
          <p:cNvSpPr txBox="1"/>
          <p:nvPr/>
        </p:nvSpPr>
        <p:spPr>
          <a:xfrm>
            <a:off x="10197296" y="6371351"/>
            <a:ext cx="1296365" cy="369332"/>
          </a:xfrm>
          <a:prstGeom prst="rect">
            <a:avLst/>
          </a:prstGeom>
          <a:noFill/>
        </p:spPr>
        <p:txBody>
          <a:bodyPr wrap="square" rtlCol="0">
            <a:spAutoFit/>
          </a:bodyPr>
          <a:lstStyle/>
          <a:p>
            <a:pPr algn="ctr"/>
            <a:r>
              <a:rPr lang="en-US" dirty="0"/>
              <a:t>Siller</a:t>
            </a:r>
          </a:p>
        </p:txBody>
      </p:sp>
      <p:pic>
        <p:nvPicPr>
          <p:cNvPr id="10" name="Groundworks">
            <a:hlinkClick r:id="" action="ppaction://media"/>
            <a:extLst>
              <a:ext uri="{FF2B5EF4-FFF2-40B4-BE49-F238E27FC236}">
                <a16:creationId xmlns:a16="http://schemas.microsoft.com/office/drawing/2014/main" id="{70825343-6081-A83B-E5CC-BE455ED53A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35943" y="5346750"/>
            <a:ext cx="609600" cy="609600"/>
          </a:xfrm>
          <a:prstGeom prst="rect">
            <a:avLst/>
          </a:prstGeom>
        </p:spPr>
      </p:pic>
    </p:spTree>
    <p:extLst>
      <p:ext uri="{BB962C8B-B14F-4D97-AF65-F5344CB8AC3E}">
        <p14:creationId xmlns:p14="http://schemas.microsoft.com/office/powerpoint/2010/main" val="407339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72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3" name="Picture Placeholder 22" descr="Woman on laptop smiling">
            <a:extLst>
              <a:ext uri="{FF2B5EF4-FFF2-40B4-BE49-F238E27FC236}">
                <a16:creationId xmlns:a16="http://schemas.microsoft.com/office/drawing/2014/main" id="{35E3CE9E-B03C-CB4B-A83A-D3265C7A054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4903599" cy="1958400"/>
          </a:xfrm>
        </p:spPr>
        <p:txBody>
          <a:bodyPr/>
          <a:lstStyle/>
          <a:p>
            <a:r>
              <a:rPr lang="en-US" dirty="0"/>
              <a:t>Safe Streets</a:t>
            </a:r>
          </a:p>
        </p:txBody>
      </p:sp>
      <p:sp>
        <p:nvSpPr>
          <p:cNvPr id="10" name="Text Placeholder 9">
            <a:extLst>
              <a:ext uri="{FF2B5EF4-FFF2-40B4-BE49-F238E27FC236}">
                <a16:creationId xmlns:a16="http://schemas.microsoft.com/office/drawing/2014/main" id="{2972F17A-D965-40B9-8ABB-C634072DBCC0}"/>
              </a:ext>
            </a:extLst>
          </p:cNvPr>
          <p:cNvSpPr>
            <a:spLocks noGrp="1"/>
          </p:cNvSpPr>
          <p:nvPr>
            <p:ph type="body" sz="quarter" idx="13"/>
          </p:nvPr>
        </p:nvSpPr>
        <p:spPr>
          <a:xfrm>
            <a:off x="0" y="4110760"/>
            <a:ext cx="4902200" cy="1100565"/>
          </a:xfrm>
        </p:spPr>
        <p:txBody>
          <a:bodyPr/>
          <a:lstStyle/>
          <a:p>
            <a:r>
              <a:rPr lang="en-US" dirty="0"/>
              <a:t>Management Job Posting</a:t>
            </a:r>
          </a:p>
          <a:p>
            <a:endParaRPr lang="en-US" dirty="0"/>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7</a:t>
            </a:fld>
            <a:endParaRPr lang="en-US" dirty="0"/>
          </a:p>
        </p:txBody>
      </p:sp>
      <p:sp>
        <p:nvSpPr>
          <p:cNvPr id="2" name="Rectangle 1">
            <a:extLst>
              <a:ext uri="{FF2B5EF4-FFF2-40B4-BE49-F238E27FC236}">
                <a16:creationId xmlns:a16="http://schemas.microsoft.com/office/drawing/2014/main" id="{8E27EAB0-10C9-2310-717E-D5DA33C75AA0}"/>
              </a:ext>
            </a:extLst>
          </p:cNvPr>
          <p:cNvSpPr/>
          <p:nvPr/>
        </p:nvSpPr>
        <p:spPr>
          <a:xfrm>
            <a:off x="10252276" y="6371351"/>
            <a:ext cx="1152144" cy="486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Siller</a:t>
            </a:r>
          </a:p>
        </p:txBody>
      </p:sp>
    </p:spTree>
    <p:extLst>
      <p:ext uri="{BB962C8B-B14F-4D97-AF65-F5344CB8AC3E}">
        <p14:creationId xmlns:p14="http://schemas.microsoft.com/office/powerpoint/2010/main" val="2117695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4C0C6-513A-ECC2-811E-9EAF0B991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FCF0F-8C31-D495-31ED-90C282AAA525}"/>
              </a:ext>
            </a:extLst>
          </p:cNvPr>
          <p:cNvSpPr>
            <a:spLocks noGrp="1"/>
          </p:cNvSpPr>
          <p:nvPr>
            <p:ph type="title"/>
          </p:nvPr>
        </p:nvSpPr>
        <p:spPr/>
        <p:txBody>
          <a:bodyPr/>
          <a:lstStyle/>
          <a:p>
            <a:r>
              <a:rPr lang="en-US" dirty="0"/>
              <a:t>Critical Language Review</a:t>
            </a:r>
          </a:p>
        </p:txBody>
      </p:sp>
      <p:sp>
        <p:nvSpPr>
          <p:cNvPr id="3" name="Text Placeholder 2">
            <a:extLst>
              <a:ext uri="{FF2B5EF4-FFF2-40B4-BE49-F238E27FC236}">
                <a16:creationId xmlns:a16="http://schemas.microsoft.com/office/drawing/2014/main" id="{E471CC80-D7E6-B342-B649-5956FAEBB515}"/>
              </a:ext>
            </a:extLst>
          </p:cNvPr>
          <p:cNvSpPr>
            <a:spLocks noGrp="1"/>
          </p:cNvSpPr>
          <p:nvPr>
            <p:ph type="body" sz="quarter" idx="32"/>
          </p:nvPr>
        </p:nvSpPr>
        <p:spPr/>
        <p:txBody>
          <a:bodyPr/>
          <a:lstStyle/>
          <a:p>
            <a:r>
              <a:rPr lang="en-US" dirty="0"/>
              <a:t>Safe Streets utilized the EOE statement in their job posting</a:t>
            </a:r>
          </a:p>
        </p:txBody>
      </p:sp>
      <p:sp>
        <p:nvSpPr>
          <p:cNvPr id="12" name="Rectangle 11">
            <a:extLst>
              <a:ext uri="{FF2B5EF4-FFF2-40B4-BE49-F238E27FC236}">
                <a16:creationId xmlns:a16="http://schemas.microsoft.com/office/drawing/2014/main" id="{4FB292D8-7C95-66C0-5250-4CC72326B5C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4" name="Text Placeholder 3">
            <a:extLst>
              <a:ext uri="{FF2B5EF4-FFF2-40B4-BE49-F238E27FC236}">
                <a16:creationId xmlns:a16="http://schemas.microsoft.com/office/drawing/2014/main" id="{D1377C00-B2A0-84B5-A160-AE9D408ABA1A}"/>
              </a:ext>
            </a:extLst>
          </p:cNvPr>
          <p:cNvSpPr>
            <a:spLocks noGrp="1"/>
          </p:cNvSpPr>
          <p:nvPr>
            <p:ph type="body" idx="1"/>
          </p:nvPr>
        </p:nvSpPr>
        <p:spPr>
          <a:xfrm>
            <a:off x="432000" y="2442934"/>
            <a:ext cx="5472000" cy="360000"/>
          </a:xfrm>
        </p:spPr>
        <p:txBody>
          <a:bodyPr/>
          <a:lstStyle/>
          <a:p>
            <a:r>
              <a:rPr lang="en-US" dirty="0"/>
              <a:t>Mission Statement</a:t>
            </a:r>
          </a:p>
        </p:txBody>
      </p:sp>
      <p:sp>
        <p:nvSpPr>
          <p:cNvPr id="5" name="Content Placeholder 4">
            <a:extLst>
              <a:ext uri="{FF2B5EF4-FFF2-40B4-BE49-F238E27FC236}">
                <a16:creationId xmlns:a16="http://schemas.microsoft.com/office/drawing/2014/main" id="{0ABF2A27-C18E-2476-01F2-EF60C274544A}"/>
              </a:ext>
            </a:extLst>
          </p:cNvPr>
          <p:cNvSpPr>
            <a:spLocks noGrp="1"/>
          </p:cNvSpPr>
          <p:nvPr>
            <p:ph sz="half" idx="2"/>
          </p:nvPr>
        </p:nvSpPr>
        <p:spPr>
          <a:xfrm>
            <a:off x="432000" y="2950767"/>
            <a:ext cx="5471994" cy="2725413"/>
          </a:xfrm>
        </p:spPr>
        <p:txBody>
          <a:bodyPr/>
          <a:lstStyle/>
          <a:p>
            <a:pPr marL="0" indent="0">
              <a:buNone/>
            </a:pPr>
            <a:r>
              <a:rPr lang="en-US" dirty="0"/>
              <a:t>“We exist to enhance the quality of life of people everywhere through protecting what they value most”</a:t>
            </a:r>
          </a:p>
          <a:p>
            <a:pPr marL="0" indent="0">
              <a:buNone/>
            </a:pPr>
            <a:endParaRPr lang="en-US" dirty="0"/>
          </a:p>
        </p:txBody>
      </p:sp>
      <p:cxnSp>
        <p:nvCxnSpPr>
          <p:cNvPr id="11" name="Straight Connector 10">
            <a:extLst>
              <a:ext uri="{FF2B5EF4-FFF2-40B4-BE49-F238E27FC236}">
                <a16:creationId xmlns:a16="http://schemas.microsoft.com/office/drawing/2014/main" id="{1D6ACC84-830C-29C9-E1B7-53E0F744BB70}"/>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6C7F7E6-5315-BEAD-3C2B-36AF71ED5823}"/>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ext Placeholder 5">
            <a:extLst>
              <a:ext uri="{FF2B5EF4-FFF2-40B4-BE49-F238E27FC236}">
                <a16:creationId xmlns:a16="http://schemas.microsoft.com/office/drawing/2014/main" id="{91E0041E-7198-9D47-85E4-B9EEF137BA07}"/>
              </a:ext>
            </a:extLst>
          </p:cNvPr>
          <p:cNvSpPr>
            <a:spLocks noGrp="1"/>
          </p:cNvSpPr>
          <p:nvPr>
            <p:ph type="body" sz="quarter" idx="13"/>
          </p:nvPr>
        </p:nvSpPr>
        <p:spPr>
          <a:xfrm>
            <a:off x="6208115" y="2215141"/>
            <a:ext cx="5472000" cy="358775"/>
          </a:xfrm>
        </p:spPr>
        <p:txBody>
          <a:bodyPr/>
          <a:lstStyle/>
          <a:p>
            <a:r>
              <a:rPr lang="en-US" dirty="0"/>
              <a:t>Safe Streets USA Job Posting</a:t>
            </a:r>
          </a:p>
        </p:txBody>
      </p:sp>
      <p:sp>
        <p:nvSpPr>
          <p:cNvPr id="8" name="Slide Number Placeholder 7">
            <a:extLst>
              <a:ext uri="{FF2B5EF4-FFF2-40B4-BE49-F238E27FC236}">
                <a16:creationId xmlns:a16="http://schemas.microsoft.com/office/drawing/2014/main" id="{B4860696-3E2F-C40E-6B38-1F649D6E6474}"/>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8</a:t>
            </a:fld>
            <a:endParaRPr lang="en-US" dirty="0"/>
          </a:p>
        </p:txBody>
      </p:sp>
      <p:sp>
        <p:nvSpPr>
          <p:cNvPr id="9" name="Rectangle 8">
            <a:extLst>
              <a:ext uri="{FF2B5EF4-FFF2-40B4-BE49-F238E27FC236}">
                <a16:creationId xmlns:a16="http://schemas.microsoft.com/office/drawing/2014/main" id="{8C91BC4D-4CDA-15AC-2B10-4F053CE16ACA}"/>
              </a:ext>
            </a:extLst>
          </p:cNvPr>
          <p:cNvSpPr/>
          <p:nvPr/>
        </p:nvSpPr>
        <p:spPr>
          <a:xfrm>
            <a:off x="10351698" y="6371351"/>
            <a:ext cx="1104181"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Siller</a:t>
            </a:r>
          </a:p>
        </p:txBody>
      </p:sp>
      <p:pic>
        <p:nvPicPr>
          <p:cNvPr id="10" name="Picture 9">
            <a:extLst>
              <a:ext uri="{FF2B5EF4-FFF2-40B4-BE49-F238E27FC236}">
                <a16:creationId xmlns:a16="http://schemas.microsoft.com/office/drawing/2014/main" id="{73D5931C-DA34-3497-9DD7-BF18ED16F955}"/>
              </a:ext>
            </a:extLst>
          </p:cNvPr>
          <p:cNvPicPr>
            <a:picLocks noChangeAspect="1"/>
          </p:cNvPicPr>
          <p:nvPr/>
        </p:nvPicPr>
        <p:blipFill>
          <a:blip r:embed="rId3"/>
          <a:stretch>
            <a:fillRect/>
          </a:stretch>
        </p:blipFill>
        <p:spPr>
          <a:xfrm>
            <a:off x="6208115" y="2502215"/>
            <a:ext cx="4801260" cy="3784982"/>
          </a:xfrm>
          <a:prstGeom prst="rect">
            <a:avLst/>
          </a:prstGeom>
        </p:spPr>
      </p:pic>
      <p:sp>
        <p:nvSpPr>
          <p:cNvPr id="15" name="TextBox 14">
            <a:extLst>
              <a:ext uri="{FF2B5EF4-FFF2-40B4-BE49-F238E27FC236}">
                <a16:creationId xmlns:a16="http://schemas.microsoft.com/office/drawing/2014/main" id="{4177EBED-105B-C230-EE97-7DA95C711F91}"/>
              </a:ext>
            </a:extLst>
          </p:cNvPr>
          <p:cNvSpPr txBox="1"/>
          <p:nvPr/>
        </p:nvSpPr>
        <p:spPr>
          <a:xfrm>
            <a:off x="397183" y="5306848"/>
            <a:ext cx="4617720" cy="369332"/>
          </a:xfrm>
          <a:prstGeom prst="rect">
            <a:avLst/>
          </a:prstGeom>
          <a:noFill/>
        </p:spPr>
        <p:txBody>
          <a:bodyPr wrap="square" rtlCol="0">
            <a:spAutoFit/>
          </a:bodyPr>
          <a:lstStyle/>
          <a:p>
            <a:r>
              <a:rPr lang="en-US" dirty="0">
                <a:hlinkClick r:id="rId4"/>
              </a:rPr>
              <a:t>Safe Streets job posting</a:t>
            </a:r>
            <a:endParaRPr lang="en-US" dirty="0"/>
          </a:p>
        </p:txBody>
      </p:sp>
      <p:sp>
        <p:nvSpPr>
          <p:cNvPr id="16" name="TextBox 15">
            <a:extLst>
              <a:ext uri="{FF2B5EF4-FFF2-40B4-BE49-F238E27FC236}">
                <a16:creationId xmlns:a16="http://schemas.microsoft.com/office/drawing/2014/main" id="{92F94375-DB15-D9C7-A35E-39915F2BEDB7}"/>
              </a:ext>
            </a:extLst>
          </p:cNvPr>
          <p:cNvSpPr txBox="1"/>
          <p:nvPr/>
        </p:nvSpPr>
        <p:spPr>
          <a:xfrm>
            <a:off x="347472" y="5751576"/>
            <a:ext cx="4681728" cy="369332"/>
          </a:xfrm>
          <a:prstGeom prst="rect">
            <a:avLst/>
          </a:prstGeom>
          <a:noFill/>
        </p:spPr>
        <p:txBody>
          <a:bodyPr wrap="square" rtlCol="0">
            <a:spAutoFit/>
          </a:bodyPr>
          <a:lstStyle/>
          <a:p>
            <a:r>
              <a:rPr lang="en-US" dirty="0">
                <a:hlinkClick r:id="rId5"/>
              </a:rPr>
              <a:t>Safe Streets Mission Statement</a:t>
            </a:r>
            <a:endParaRPr lang="en-US" dirty="0"/>
          </a:p>
        </p:txBody>
      </p:sp>
    </p:spTree>
    <p:extLst>
      <p:ext uri="{BB962C8B-B14F-4D97-AF65-F5344CB8AC3E}">
        <p14:creationId xmlns:p14="http://schemas.microsoft.com/office/powerpoint/2010/main" val="1700332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599F4-8E59-9F33-E370-64E96AB07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8493D-5E13-46E5-73E6-FB7D755A2EFC}"/>
              </a:ext>
            </a:extLst>
          </p:cNvPr>
          <p:cNvSpPr>
            <a:spLocks noGrp="1"/>
          </p:cNvSpPr>
          <p:nvPr>
            <p:ph type="title"/>
          </p:nvPr>
        </p:nvSpPr>
        <p:spPr/>
        <p:txBody>
          <a:bodyPr/>
          <a:lstStyle/>
          <a:p>
            <a:r>
              <a:rPr lang="en-US" dirty="0"/>
              <a:t>Safe Streets Culture Analysis</a:t>
            </a:r>
          </a:p>
        </p:txBody>
      </p:sp>
      <p:sp>
        <p:nvSpPr>
          <p:cNvPr id="4" name="Content Placeholder 3">
            <a:extLst>
              <a:ext uri="{FF2B5EF4-FFF2-40B4-BE49-F238E27FC236}">
                <a16:creationId xmlns:a16="http://schemas.microsoft.com/office/drawing/2014/main" id="{ED37054C-F8BC-0483-456A-BDE3EF117B69}"/>
              </a:ext>
            </a:extLst>
          </p:cNvPr>
          <p:cNvSpPr>
            <a:spLocks noGrp="1"/>
          </p:cNvSpPr>
          <p:nvPr>
            <p:ph sz="half" idx="1"/>
          </p:nvPr>
        </p:nvSpPr>
        <p:spPr/>
        <p:txBody>
          <a:bodyPr/>
          <a:lstStyle/>
          <a:p>
            <a:pPr marL="0" indent="0">
              <a:buNone/>
            </a:pPr>
            <a:r>
              <a:rPr lang="en-US" dirty="0"/>
              <a:t>Corporate Culture Analysis</a:t>
            </a:r>
          </a:p>
          <a:p>
            <a:r>
              <a:rPr lang="en-US" dirty="0"/>
              <a:t>Does the job listing acknowledge difference?</a:t>
            </a:r>
          </a:p>
          <a:p>
            <a:pPr lvl="1"/>
            <a:r>
              <a:rPr lang="en-US" dirty="0"/>
              <a:t>If yes, how so? Is the difference affirmed or discounted in some way?</a:t>
            </a:r>
          </a:p>
          <a:p>
            <a:pPr marL="266700" lvl="1" indent="0">
              <a:buNone/>
            </a:pPr>
            <a:r>
              <a:rPr lang="en-US" dirty="0"/>
              <a:t>Gender neutral terminology, but the EOE statement feels disingenuous</a:t>
            </a:r>
          </a:p>
          <a:p>
            <a:pPr lvl="1"/>
            <a:endParaRPr lang="en-US" dirty="0"/>
          </a:p>
          <a:p>
            <a:pPr lvl="1"/>
            <a:r>
              <a:rPr lang="en-US" dirty="0"/>
              <a:t>Does the job listing identify communication practices, standards, or expectations within the organization?</a:t>
            </a:r>
          </a:p>
          <a:p>
            <a:pPr marL="266700" lvl="1" indent="0">
              <a:buNone/>
            </a:pPr>
            <a:r>
              <a:rPr lang="en-US" dirty="0"/>
              <a:t>No mention of communication expectations are in the posting</a:t>
            </a:r>
          </a:p>
          <a:p>
            <a:pPr lvl="1"/>
            <a:endParaRPr lang="en-US" dirty="0"/>
          </a:p>
          <a:p>
            <a:pPr lvl="1"/>
            <a:r>
              <a:rPr lang="en-US" dirty="0"/>
              <a:t>What does the corporate statement tell a potential worker about the organizational culture or work climate?</a:t>
            </a:r>
          </a:p>
          <a:p>
            <a:pPr lvl="1"/>
            <a:endParaRPr lang="en-US" dirty="0"/>
          </a:p>
          <a:p>
            <a:pPr marL="266700" lvl="1" indent="0">
              <a:buNone/>
            </a:pPr>
            <a:r>
              <a:rPr lang="en-US" dirty="0"/>
              <a:t>The statement focuses on the potential customer, and not on the potential employee. </a:t>
            </a:r>
          </a:p>
        </p:txBody>
      </p:sp>
      <p:sp>
        <p:nvSpPr>
          <p:cNvPr id="5" name="Text Placeholder 4">
            <a:extLst>
              <a:ext uri="{FF2B5EF4-FFF2-40B4-BE49-F238E27FC236}">
                <a16:creationId xmlns:a16="http://schemas.microsoft.com/office/drawing/2014/main" id="{8E725849-79C3-F04B-FC41-892A3024BA3C}"/>
              </a:ext>
            </a:extLst>
          </p:cNvPr>
          <p:cNvSpPr>
            <a:spLocks noGrp="1"/>
          </p:cNvSpPr>
          <p:nvPr>
            <p:ph type="body" sz="quarter" idx="12"/>
          </p:nvPr>
        </p:nvSpPr>
        <p:spPr/>
        <p:txBody>
          <a:bodyPr/>
          <a:lstStyle/>
          <a:p>
            <a:pPr marL="0" indent="0">
              <a:buNone/>
            </a:pPr>
            <a:r>
              <a:rPr lang="en-US" dirty="0"/>
              <a:t>Evaluation</a:t>
            </a:r>
          </a:p>
          <a:p>
            <a:r>
              <a:rPr lang="en-US" dirty="0"/>
              <a:t>What highlights or potentially the best-selling points of the job listing?</a:t>
            </a:r>
          </a:p>
          <a:p>
            <a:pPr marL="0" indent="0">
              <a:buNone/>
            </a:pPr>
            <a:r>
              <a:rPr lang="en-US" dirty="0"/>
              <a:t>No specified orientation or gender specific language</a:t>
            </a:r>
          </a:p>
          <a:p>
            <a:r>
              <a:rPr lang="en-US" dirty="0"/>
              <a:t>Suggested Revisions</a:t>
            </a:r>
          </a:p>
          <a:p>
            <a:pPr marL="0" indent="0">
              <a:buNone/>
            </a:pPr>
            <a:r>
              <a:rPr lang="en-US" dirty="0"/>
              <a:t>Less use of the term family, more detail regarding the position itself. Terms such as self-motivating and entrepreneurial spirit make it appear the job position has no definition. </a:t>
            </a:r>
          </a:p>
        </p:txBody>
      </p:sp>
      <p:sp>
        <p:nvSpPr>
          <p:cNvPr id="6" name="Footer Placeholder 5">
            <a:extLst>
              <a:ext uri="{FF2B5EF4-FFF2-40B4-BE49-F238E27FC236}">
                <a16:creationId xmlns:a16="http://schemas.microsoft.com/office/drawing/2014/main" id="{8EFD55C9-40F8-5DD8-8E88-8DA06E70000A}"/>
              </a:ext>
            </a:extLst>
          </p:cNvPr>
          <p:cNvSpPr>
            <a:spLocks noGrp="1"/>
          </p:cNvSpPr>
          <p:nvPr>
            <p:ph type="ftr" sz="quarter" idx="13"/>
          </p:nvPr>
        </p:nvSpPr>
        <p:spPr/>
        <p:txBody>
          <a:bodyPr/>
          <a:lstStyle/>
          <a:p>
            <a:endParaRPr lang="en-US" noProof="0" dirty="0"/>
          </a:p>
        </p:txBody>
      </p:sp>
      <p:sp>
        <p:nvSpPr>
          <p:cNvPr id="7" name="Slide Number Placeholder 6">
            <a:extLst>
              <a:ext uri="{FF2B5EF4-FFF2-40B4-BE49-F238E27FC236}">
                <a16:creationId xmlns:a16="http://schemas.microsoft.com/office/drawing/2014/main" id="{C7ADB869-6D01-A642-A890-2E40018C74F5}"/>
              </a:ext>
            </a:extLst>
          </p:cNvPr>
          <p:cNvSpPr>
            <a:spLocks noGrp="1"/>
          </p:cNvSpPr>
          <p:nvPr>
            <p:ph type="sldNum" sz="quarter" idx="33"/>
          </p:nvPr>
        </p:nvSpPr>
        <p:spPr/>
        <p:txBody>
          <a:bodyPr/>
          <a:lstStyle/>
          <a:p>
            <a:fld id="{19B51A1E-902D-48AF-9020-955120F399B6}" type="slidenum">
              <a:rPr lang="en-US" noProof="0" smtClean="0"/>
              <a:pPr/>
              <a:t>9</a:t>
            </a:fld>
            <a:endParaRPr lang="en-US" noProof="0" dirty="0"/>
          </a:p>
        </p:txBody>
      </p:sp>
      <p:sp>
        <p:nvSpPr>
          <p:cNvPr id="8" name="Rectangle 7">
            <a:extLst>
              <a:ext uri="{FF2B5EF4-FFF2-40B4-BE49-F238E27FC236}">
                <a16:creationId xmlns:a16="http://schemas.microsoft.com/office/drawing/2014/main" id="{B39CA6BB-92E9-EC8E-B8A9-32C6B156E869}"/>
              </a:ext>
            </a:extLst>
          </p:cNvPr>
          <p:cNvSpPr/>
          <p:nvPr/>
        </p:nvSpPr>
        <p:spPr>
          <a:xfrm>
            <a:off x="10394066" y="6371351"/>
            <a:ext cx="1030147"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Siller</a:t>
            </a:r>
          </a:p>
        </p:txBody>
      </p:sp>
      <p:pic>
        <p:nvPicPr>
          <p:cNvPr id="3" name="Safe Streets">
            <a:hlinkClick r:id="" action="ppaction://media"/>
            <a:extLst>
              <a:ext uri="{FF2B5EF4-FFF2-40B4-BE49-F238E27FC236}">
                <a16:creationId xmlns:a16="http://schemas.microsoft.com/office/drawing/2014/main" id="{0C0E4AA0-81A0-B088-762E-E1855012EC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82582" y="5138195"/>
            <a:ext cx="609600" cy="609600"/>
          </a:xfrm>
          <a:prstGeom prst="rect">
            <a:avLst/>
          </a:prstGeom>
        </p:spPr>
      </p:pic>
    </p:spTree>
    <p:extLst>
      <p:ext uri="{BB962C8B-B14F-4D97-AF65-F5344CB8AC3E}">
        <p14:creationId xmlns:p14="http://schemas.microsoft.com/office/powerpoint/2010/main" val="390214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ustom">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675E8371-EC70-4345-8B64-A71003B56298}"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Props1.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2.xml><?xml version="1.0" encoding="utf-8"?>
<ds:datastoreItem xmlns:ds="http://schemas.openxmlformats.org/officeDocument/2006/customXml" ds:itemID="{1C245E38-7A2C-4D38-96FA-24EAC5F220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90D0D0-7C1D-47FF-A2F0-9937AA567A3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Bright business presentation</Template>
  <TotalTime>117</TotalTime>
  <Words>991</Words>
  <Application>Microsoft Office PowerPoint</Application>
  <PresentationFormat>Widescreen</PresentationFormat>
  <Paragraphs>147</Paragraphs>
  <Slides>14</Slides>
  <Notes>3</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vt:lpstr>
      <vt:lpstr>Calibri</vt:lpstr>
      <vt:lpstr>Candara</vt:lpstr>
      <vt:lpstr>Corbel</vt:lpstr>
      <vt:lpstr>Times New Roman</vt:lpstr>
      <vt:lpstr>Custom</vt:lpstr>
      <vt:lpstr>Encouraging Difference</vt:lpstr>
      <vt:lpstr>Introduction</vt:lpstr>
      <vt:lpstr>Objectives</vt:lpstr>
      <vt:lpstr>Groundworks</vt:lpstr>
      <vt:lpstr>Critical Language Review</vt:lpstr>
      <vt:lpstr>Groundworks Culture Analysis</vt:lpstr>
      <vt:lpstr>Safe Streets</vt:lpstr>
      <vt:lpstr>Critical Language Review</vt:lpstr>
      <vt:lpstr>Safe Streets Culture Analysis</vt:lpstr>
      <vt:lpstr>Kroger</vt:lpstr>
      <vt:lpstr>Critical Language Review</vt:lpstr>
      <vt:lpstr>Kroger Culture Analysis</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Encouraging Difference</dc:title>
  <dc:creator>Jessica Siller</dc:creator>
  <cp:lastModifiedBy>Jessica Siller</cp:lastModifiedBy>
  <cp:revision>1</cp:revision>
  <dcterms:created xsi:type="dcterms:W3CDTF">2024-02-18T14:58:20Z</dcterms:created>
  <dcterms:modified xsi:type="dcterms:W3CDTF">2024-02-18T16:55:30Z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